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33"/>
  </p:notesMasterIdLst>
  <p:sldIdLst>
    <p:sldId id="4631" r:id="rId3"/>
    <p:sldId id="4122" r:id="rId4"/>
    <p:sldId id="4047" r:id="rId5"/>
    <p:sldId id="485" r:id="rId6"/>
    <p:sldId id="486" r:id="rId7"/>
    <p:sldId id="488" r:id="rId8"/>
    <p:sldId id="489" r:id="rId9"/>
    <p:sldId id="490" r:id="rId10"/>
    <p:sldId id="491" r:id="rId11"/>
    <p:sldId id="492" r:id="rId12"/>
    <p:sldId id="493" r:id="rId13"/>
    <p:sldId id="4731" r:id="rId14"/>
    <p:sldId id="495" r:id="rId15"/>
    <p:sldId id="496" r:id="rId16"/>
    <p:sldId id="497" r:id="rId17"/>
    <p:sldId id="498" r:id="rId18"/>
    <p:sldId id="499" r:id="rId19"/>
    <p:sldId id="500" r:id="rId20"/>
    <p:sldId id="501" r:id="rId21"/>
    <p:sldId id="502" r:id="rId22"/>
    <p:sldId id="503" r:id="rId23"/>
    <p:sldId id="504" r:id="rId24"/>
    <p:sldId id="505" r:id="rId25"/>
    <p:sldId id="506" r:id="rId26"/>
    <p:sldId id="507" r:id="rId27"/>
    <p:sldId id="508" r:id="rId28"/>
    <p:sldId id="4508" r:id="rId29"/>
    <p:sldId id="4730" r:id="rId30"/>
    <p:sldId id="4509" r:id="rId31"/>
    <p:sldId id="471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1" autoAdjust="0"/>
    <p:restoredTop sz="90921"/>
  </p:normalViewPr>
  <p:slideViewPr>
    <p:cSldViewPr snapToGrid="0" snapToObjects="1">
      <p:cViewPr varScale="1">
        <p:scale>
          <a:sx n="116" d="100"/>
          <a:sy n="116" d="100"/>
        </p:scale>
        <p:origin x="48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2-01T16:55:24.5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186 73 0,'25'0'0,"-1"0"15,1 0-15,-25-24 16,24 24-16,1 0 15,-1 0 1,-48 0 31,-1 0-31,1 0-16,-25 0 15,24 0-15,1 0 16,0 0-16,-1 24 0,1-24 15,-1 0-15,1 0 0,0 0 16,-1 0 0,50 0 31,-1 0-32,0 0-15,1 0 16,-1 0-16,1-24 0,-1 24 15,0 0-15,1 0 0,-1-25 16,1 25-16,-1 0 16,1-24-1,-50 24 48,1 0-48,-1 24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5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258" y="419996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08/02/21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08/02/21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08/02/21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08/02/21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4hdicrudjdbc.git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5HDICRUDSecure.git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6Microservice/blob/master/nodeApp/nodebasics.js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sap.com/viewer/4505d0bdaf4948449b7f7379d24d0f0d/2.0.03/en-US/726e5d41462c4eb29eaa6cc83ff41e84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6Microservice.git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jpe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216" y="419996"/>
            <a:ext cx="1551370" cy="13756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Cloud Platform – Cloud Foundry 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000" spc="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for Ernst &amp; Young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72DF11C-832F-8F46-BE18-673DD102B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61" y="4764526"/>
            <a:ext cx="1341966" cy="11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206416"/>
            <a:ext cx="11696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Implement connection setting and simple get entity set operation (inside operation class)</a:t>
            </a:r>
          </a:p>
          <a:p>
            <a:r>
              <a:rPr lang="en-US" dirty="0"/>
              <a:t>7. Return Vendor object to controller</a:t>
            </a:r>
          </a:p>
          <a:p>
            <a:r>
              <a:rPr lang="en-US" dirty="0"/>
              <a:t>8. Implement single get</a:t>
            </a:r>
          </a:p>
          <a:p>
            <a:r>
              <a:rPr lang="en-US" dirty="0"/>
              <a:t>9. Implement insert</a:t>
            </a:r>
          </a:p>
          <a:p>
            <a:r>
              <a:rPr lang="en-US" dirty="0"/>
              <a:t>10. Bind the </a:t>
            </a:r>
            <a:r>
              <a:rPr lang="en-US" dirty="0" err="1"/>
              <a:t>hdi</a:t>
            </a:r>
            <a:r>
              <a:rPr lang="en-US" dirty="0"/>
              <a:t> Service in manifest json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84DE5-A8BD-40E4-9E3B-1B879DD96C8A}"/>
              </a:ext>
            </a:extLst>
          </p:cNvPr>
          <p:cNvSpPr txBox="1"/>
          <p:nvPr/>
        </p:nvSpPr>
        <p:spPr>
          <a:xfrm>
            <a:off x="655321" y="5189919"/>
            <a:ext cx="8614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</a:p>
          <a:p>
            <a:r>
              <a:rPr lang="en-US" dirty="0">
                <a:hlinkClick r:id="rId2"/>
              </a:rPr>
              <a:t>https://github.com/soyuztechnologies/04hdicrudjdbc.git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D67DE2-DAB5-4CDA-9D5F-3D3AFE928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IN" dirty="0"/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283365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464768"/>
            <a:ext cx="116962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Fetch HDI </a:t>
            </a:r>
            <a:r>
              <a:rPr lang="en-US" sz="2000" dirty="0" err="1"/>
              <a:t>Enviornment</a:t>
            </a:r>
            <a:r>
              <a:rPr lang="en-US" sz="2000" dirty="0"/>
              <a:t> VCAP_SERVICES</a:t>
            </a:r>
          </a:p>
          <a:p>
            <a:endParaRPr lang="en-US" sz="2000" dirty="0"/>
          </a:p>
          <a:p>
            <a:r>
              <a:rPr lang="en-US" sz="2000" dirty="0"/>
              <a:t>Structure of VCAP_SERVICES</a:t>
            </a:r>
          </a:p>
          <a:p>
            <a:endParaRPr lang="en-US" sz="2000" dirty="0"/>
          </a:p>
          <a:p>
            <a:r>
              <a:rPr lang="en-US" sz="2000" dirty="0"/>
              <a:t>VCAP_SERVICES: {</a:t>
            </a:r>
          </a:p>
          <a:p>
            <a:r>
              <a:rPr lang="en-US" sz="2000" dirty="0"/>
              <a:t>	"</a:t>
            </a:r>
            <a:r>
              <a:rPr lang="en-US" sz="2000" dirty="0" err="1"/>
              <a:t>serviceName</a:t>
            </a:r>
            <a:r>
              <a:rPr lang="en-US" sz="2000" dirty="0"/>
              <a:t>": [</a:t>
            </a:r>
          </a:p>
          <a:p>
            <a:r>
              <a:rPr lang="en-US" sz="2000" dirty="0"/>
              <a:t>		"credentials"{</a:t>
            </a:r>
          </a:p>
          <a:p>
            <a:r>
              <a:rPr lang="en-US" sz="2000" dirty="0"/>
              <a:t>			--this is the object we see</a:t>
            </a:r>
          </a:p>
          <a:p>
            <a:r>
              <a:rPr lang="en-US" sz="2000" dirty="0"/>
              <a:t>		}</a:t>
            </a:r>
          </a:p>
          <a:p>
            <a:r>
              <a:rPr lang="en-US" sz="2000" dirty="0"/>
              <a:t>	]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9A2A2-AA71-4E8A-B5B4-C8E7BE6C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HANDS-ON: CONNECT TO VCAP_SERVICE</a:t>
            </a:r>
          </a:p>
        </p:txBody>
      </p:sp>
    </p:spTree>
    <p:extLst>
      <p:ext uri="{BB962C8B-B14F-4D97-AF65-F5344CB8AC3E}">
        <p14:creationId xmlns:p14="http://schemas.microsoft.com/office/powerpoint/2010/main" val="66856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9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8689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99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5CF36-0C82-447C-92AF-DC11E8B36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17"/>
          <a:stretch/>
        </p:blipFill>
        <p:spPr>
          <a:xfrm>
            <a:off x="747676" y="1442744"/>
            <a:ext cx="6381544" cy="45744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DFFB4CF-CC83-4759-9D32-6044B38CC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946DA-D231-4E83-B75E-9E5B748FF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71" r="6879"/>
          <a:stretch/>
        </p:blipFill>
        <p:spPr>
          <a:xfrm>
            <a:off x="8423328" y="1442744"/>
            <a:ext cx="2588216" cy="45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3860E9-3CD4-4C47-94C5-5D58F6B8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34" y="1136650"/>
            <a:ext cx="8900931" cy="48696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8DA79E-84B6-4B92-8846-1671F4D3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SECURITY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89247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FE447-285E-49BE-9A47-CD33921A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0" y="1226629"/>
            <a:ext cx="11072820" cy="44047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03812C-167D-4623-BEBF-2D4E7979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IDP AND UAA</a:t>
            </a:r>
          </a:p>
        </p:txBody>
      </p:sp>
    </p:spTree>
    <p:extLst>
      <p:ext uri="{BB962C8B-B14F-4D97-AF65-F5344CB8AC3E}">
        <p14:creationId xmlns:p14="http://schemas.microsoft.com/office/powerpoint/2010/main" val="101240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443310"/>
            <a:ext cx="103171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Create </a:t>
            </a:r>
            <a:r>
              <a:rPr lang="en-US" sz="2000" dirty="0" err="1"/>
              <a:t>xs-security.json</a:t>
            </a:r>
            <a:endParaRPr lang="en-US" sz="2000" dirty="0"/>
          </a:p>
          <a:p>
            <a:r>
              <a:rPr lang="en-US" sz="2000" dirty="0"/>
              <a:t>https://help.sap.com/viewer/4505d0bdaf4948449b7f7379d24d0f0d/2.0.03/en-US/3bfb120045694e21bfadb1344a693d1f.html</a:t>
            </a:r>
          </a:p>
          <a:p>
            <a:r>
              <a:rPr lang="en-US" sz="2000" dirty="0"/>
              <a:t>2. Create a new service instance of </a:t>
            </a:r>
            <a:r>
              <a:rPr lang="en-US" sz="2000" dirty="0" err="1"/>
              <a:t>xsuaa</a:t>
            </a:r>
            <a:r>
              <a:rPr lang="en-US" sz="2000" dirty="0"/>
              <a:t> service in cf</a:t>
            </a:r>
          </a:p>
          <a:p>
            <a:r>
              <a:rPr lang="en-US" sz="2000" dirty="0"/>
              <a:t>Name: </a:t>
            </a:r>
            <a:r>
              <a:rPr lang="en-US" sz="2000" dirty="0" err="1"/>
              <a:t>xsuaamicro</a:t>
            </a:r>
            <a:endParaRPr lang="en-US" sz="2000" dirty="0"/>
          </a:p>
          <a:p>
            <a:r>
              <a:rPr lang="en-US" sz="2000" dirty="0" err="1"/>
              <a:t>serviceplan</a:t>
            </a:r>
            <a:r>
              <a:rPr lang="en-US" sz="2000" dirty="0"/>
              <a:t>: application</a:t>
            </a:r>
          </a:p>
          <a:p>
            <a:r>
              <a:rPr lang="en-US" sz="2000" dirty="0"/>
              <a:t>CHECK:</a:t>
            </a:r>
          </a:p>
          <a:p>
            <a:r>
              <a:rPr lang="en-US" sz="2000" dirty="0"/>
              <a:t>cf services</a:t>
            </a:r>
          </a:p>
          <a:p>
            <a:r>
              <a:rPr lang="en-US" sz="2000" dirty="0"/>
              <a:t>3. Go to trial a/c level in security section and create now a role collection</a:t>
            </a:r>
          </a:p>
          <a:p>
            <a:r>
              <a:rPr lang="en-US" sz="2000" dirty="0" err="1"/>
              <a:t>RoleMicroservice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D02B0-1A1C-4ECC-BEF1-F3258591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HANDS-ON: CREATE AN XSUAA SERVICE INSTANCE</a:t>
            </a:r>
          </a:p>
        </p:txBody>
      </p:sp>
    </p:spTree>
    <p:extLst>
      <p:ext uri="{BB962C8B-B14F-4D97-AF65-F5344CB8AC3E}">
        <p14:creationId xmlns:p14="http://schemas.microsoft.com/office/powerpoint/2010/main" val="388902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413133"/>
            <a:ext cx="116962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Create a folder microservice add the project copy in that</a:t>
            </a:r>
          </a:p>
          <a:p>
            <a:r>
              <a:rPr lang="en-US" sz="2000" dirty="0"/>
              <a:t>2. copy project folder</a:t>
            </a:r>
          </a:p>
          <a:p>
            <a:r>
              <a:rPr lang="en-US" sz="2000" dirty="0"/>
              <a:t>3. rename project name in pom.xml</a:t>
            </a:r>
          </a:p>
          <a:p>
            <a:r>
              <a:rPr lang="en-US" sz="2000" dirty="0"/>
              <a:t>4. import maven project in eclipse</a:t>
            </a:r>
          </a:p>
          <a:p>
            <a:r>
              <a:rPr lang="en-US" sz="2000" dirty="0"/>
              <a:t>5. move manifest outside to main microservice </a:t>
            </a:r>
            <a:r>
              <a:rPr lang="en-US" sz="2000" dirty="0" err="1"/>
              <a:t>dir</a:t>
            </a:r>
            <a:endParaRPr lang="en-US" sz="2000" dirty="0"/>
          </a:p>
          <a:p>
            <a:r>
              <a:rPr lang="en-US" sz="2000" dirty="0"/>
              <a:t>6. Java Project eclipse</a:t>
            </a:r>
          </a:p>
          <a:p>
            <a:r>
              <a:rPr lang="en-US" sz="2000" dirty="0"/>
              <a:t>6.1 add pom dependency from https://github.com/SAP/cloud-security-xsuaa-integration/tree/master/spring-xsuaa</a:t>
            </a:r>
          </a:p>
          <a:p>
            <a:r>
              <a:rPr lang="en-US" sz="2000" dirty="0"/>
              <a:t>6.2 Create new package security and Security module class and bring code from </a:t>
            </a:r>
          </a:p>
          <a:p>
            <a:r>
              <a:rPr lang="en-US" sz="2000" dirty="0"/>
              <a:t>https://github.com/SAP/cloud-security-xsuaa-integration/tree/master/spring-xsuaa</a:t>
            </a:r>
          </a:p>
          <a:p>
            <a:r>
              <a:rPr lang="en-US" sz="2000" dirty="0"/>
              <a:t>Spring documentation</a:t>
            </a:r>
          </a:p>
          <a:p>
            <a:r>
              <a:rPr lang="en-US" sz="2000" dirty="0"/>
              <a:t>https://www.baeldung.com/spring-security-oauth-jwt</a:t>
            </a:r>
          </a:p>
          <a:p>
            <a:r>
              <a:rPr lang="en-US" sz="2000" dirty="0"/>
              <a:t>[Issue] In the POM.xml add also dependency of auto configuration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CD7E18-9176-4F4B-ADEE-BB345E5D3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HANDS-ON: ADD SECURITY CODE TO JAVA APP</a:t>
            </a:r>
          </a:p>
        </p:txBody>
      </p:sp>
    </p:spTree>
    <p:extLst>
      <p:ext uri="{BB962C8B-B14F-4D97-AF65-F5344CB8AC3E}">
        <p14:creationId xmlns:p14="http://schemas.microsoft.com/office/powerpoint/2010/main" val="1552649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289832"/>
            <a:ext cx="10898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6.3 After build Change manifest to add a route</a:t>
            </a:r>
          </a:p>
          <a:p>
            <a:r>
              <a:rPr lang="en-US" sz="2000" dirty="0"/>
              <a:t>routes:</a:t>
            </a:r>
          </a:p>
          <a:p>
            <a:r>
              <a:rPr lang="en-US" sz="2000" dirty="0"/>
              <a:t>    - route: https://anubhavapp.cfapps.eu10.hana.ondemand.com</a:t>
            </a:r>
          </a:p>
          <a:p>
            <a:r>
              <a:rPr lang="en-US" sz="2000" dirty="0"/>
              <a:t>the route must be unique</a:t>
            </a:r>
          </a:p>
          <a:p>
            <a:r>
              <a:rPr lang="en-US" sz="2000" dirty="0"/>
              <a:t>Commands: cf apps, cf services, cf delete &lt;</a:t>
            </a:r>
            <a:r>
              <a:rPr lang="en-US" sz="2000" dirty="0" err="1"/>
              <a:t>appname</a:t>
            </a:r>
            <a:r>
              <a:rPr lang="en-US" sz="2000" dirty="0"/>
              <a:t>&gt; -f, cf push, cf logs </a:t>
            </a:r>
            <a:r>
              <a:rPr lang="en-US" sz="2000" dirty="0" err="1"/>
              <a:t>appname</a:t>
            </a:r>
            <a:r>
              <a:rPr lang="en-US" sz="2000" dirty="0"/>
              <a:t> --recent</a:t>
            </a:r>
          </a:p>
          <a:p>
            <a:r>
              <a:rPr lang="en-US" sz="2000" dirty="0"/>
              <a:t>6.4 check </a:t>
            </a:r>
            <a:r>
              <a:rPr lang="en-US" sz="2000" dirty="0" err="1"/>
              <a:t>enviornment</a:t>
            </a:r>
            <a:r>
              <a:rPr lang="en-US" sz="2000" dirty="0"/>
              <a:t> cf env &lt;</a:t>
            </a:r>
            <a:r>
              <a:rPr lang="en-US" sz="2000" dirty="0" err="1"/>
              <a:t>appname</a:t>
            </a:r>
            <a:r>
              <a:rPr lang="en-US" sz="2000" dirty="0"/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F41FF-AAF3-4790-9DE8-D3653CD6E59C}"/>
              </a:ext>
            </a:extLst>
          </p:cNvPr>
          <p:cNvSpPr txBox="1"/>
          <p:nvPr/>
        </p:nvSpPr>
        <p:spPr>
          <a:xfrm>
            <a:off x="655638" y="5476629"/>
            <a:ext cx="661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</a:p>
          <a:p>
            <a:r>
              <a:rPr lang="en-US" dirty="0">
                <a:hlinkClick r:id="rId2"/>
              </a:rPr>
              <a:t>https://github.com/soyuztechnologies/05HDICRUDSecure.git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AB15F-E35F-4B20-9C82-D72D516B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155941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442744"/>
            <a:ext cx="102089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Make a Get call to get Token from XSUAA Service</a:t>
            </a:r>
          </a:p>
          <a:p>
            <a:r>
              <a:rPr lang="en-US" sz="2000" dirty="0"/>
              <a:t>"</a:t>
            </a:r>
            <a:r>
              <a:rPr lang="en-US" sz="2000" dirty="0" err="1"/>
              <a:t>clientid</a:t>
            </a:r>
            <a:r>
              <a:rPr lang="en-US" sz="2000" dirty="0"/>
              <a:t>": "sb-Microservice!t53603",  //</a:t>
            </a:r>
            <a:r>
              <a:rPr lang="en-US" sz="2000" dirty="0" err="1"/>
              <a:t>client_id</a:t>
            </a:r>
            <a:r>
              <a:rPr lang="en-US" sz="2000" dirty="0"/>
              <a:t> to pass postman</a:t>
            </a:r>
          </a:p>
          <a:p>
            <a:r>
              <a:rPr lang="en-US" sz="2000" dirty="0"/>
              <a:t>"</a:t>
            </a:r>
            <a:r>
              <a:rPr lang="en-US" sz="2000" dirty="0" err="1"/>
              <a:t>clientsecret</a:t>
            </a:r>
            <a:r>
              <a:rPr lang="en-US" sz="2000" dirty="0"/>
              <a:t>": "a0O7pcuDVo4w+HqYE8kip9R+mkQ=",  //</a:t>
            </a:r>
            <a:r>
              <a:rPr lang="en-US" sz="2000" dirty="0" err="1"/>
              <a:t>client_secret</a:t>
            </a:r>
            <a:endParaRPr lang="en-US" sz="2000" dirty="0"/>
          </a:p>
          <a:p>
            <a:r>
              <a:rPr lang="en-US" sz="2000" dirty="0"/>
              <a:t>"</a:t>
            </a:r>
            <a:r>
              <a:rPr lang="en-US" sz="2000" dirty="0" err="1"/>
              <a:t>url</a:t>
            </a:r>
            <a:r>
              <a:rPr lang="en-US" sz="2000" dirty="0"/>
              <a:t>": "https://300333ddtrial.authentication.eu10.hana.ondemand.com",  //add   /</a:t>
            </a:r>
            <a:r>
              <a:rPr lang="en-US" sz="2000" dirty="0" err="1"/>
              <a:t>oauth</a:t>
            </a:r>
            <a:r>
              <a:rPr lang="en-US" sz="2000" dirty="0"/>
              <a:t>/token</a:t>
            </a:r>
          </a:p>
          <a:p>
            <a:r>
              <a:rPr lang="en-US" sz="2000" dirty="0"/>
              <a:t>username, password -- </a:t>
            </a:r>
            <a:r>
              <a:rPr lang="en-US" sz="2000" dirty="0" err="1"/>
              <a:t>emailid</a:t>
            </a:r>
            <a:r>
              <a:rPr lang="en-US" sz="2000" dirty="0"/>
              <a:t> and password of cf</a:t>
            </a:r>
          </a:p>
          <a:p>
            <a:r>
              <a:rPr lang="en-US" sz="2000" dirty="0" err="1"/>
              <a:t>grant_type</a:t>
            </a:r>
            <a:r>
              <a:rPr lang="en-US" sz="2000" dirty="0"/>
              <a:t> password</a:t>
            </a:r>
          </a:p>
          <a:p>
            <a:r>
              <a:rPr lang="en-US" sz="2000" dirty="0" err="1"/>
              <a:t>response_type</a:t>
            </a:r>
            <a:r>
              <a:rPr lang="en-US" sz="2000" dirty="0"/>
              <a:t>	token</a:t>
            </a:r>
          </a:p>
          <a:p>
            <a:endParaRPr lang="en-US" sz="2000" dirty="0"/>
          </a:p>
          <a:p>
            <a:r>
              <a:rPr lang="en-US" sz="2000" dirty="0"/>
              <a:t>2. Call GET method to access /Vendors</a:t>
            </a:r>
          </a:p>
          <a:p>
            <a:r>
              <a:rPr lang="en-US" sz="2000" dirty="0"/>
              <a:t>authorization	Bearer token</a:t>
            </a:r>
          </a:p>
          <a:p>
            <a:r>
              <a:rPr lang="en-US" sz="2000" dirty="0"/>
              <a:t>Content-Type	application/json</a:t>
            </a:r>
          </a:p>
          <a:p>
            <a:r>
              <a:rPr lang="en-US" sz="2000" dirty="0"/>
              <a:t>--SAVED POSTMAN Calls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B9A649-23C0-40BA-8CBE-399717F9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b="1" dirty="0"/>
              <a:t>HANDS-ON: TEST THE APP IN POSTMAN</a:t>
            </a:r>
          </a:p>
        </p:txBody>
      </p:sp>
    </p:spTree>
    <p:extLst>
      <p:ext uri="{BB962C8B-B14F-4D97-AF65-F5344CB8AC3E}">
        <p14:creationId xmlns:p14="http://schemas.microsoft.com/office/powerpoint/2010/main" val="70376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Imarticus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Learning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Pvt.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Ltd.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283145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i="0" dirty="0">
                <a:solidFill>
                  <a:srgbClr val="3D3D4E"/>
                </a:solidFill>
                <a:effectLst/>
                <a:latin typeface="+mj-lt"/>
              </a:rPr>
              <a:t>Node.js is an open-source, cross-platform JavaScript runtime environment used for executing JavaScript code outside of a web browser.</a:t>
            </a:r>
          </a:p>
          <a:p>
            <a:pPr algn="just"/>
            <a:r>
              <a:rPr lang="en-US" sz="2000" b="0" i="0" dirty="0">
                <a:solidFill>
                  <a:srgbClr val="3D3D4E"/>
                </a:solidFill>
                <a:effectLst/>
                <a:latin typeface="+mj-lt"/>
              </a:rPr>
              <a:t>Node.js is a great web framework for beginners because it works great for </a:t>
            </a:r>
            <a:r>
              <a:rPr lang="en-US" sz="2000" b="1" i="0" dirty="0">
                <a:solidFill>
                  <a:srgbClr val="3D3D4E"/>
                </a:solidFill>
                <a:effectLst/>
                <a:latin typeface="+mj-lt"/>
              </a:rPr>
              <a:t>data-intensive applications</a:t>
            </a:r>
            <a:r>
              <a:rPr lang="en-US" sz="2000" b="0" i="0" dirty="0">
                <a:solidFill>
                  <a:srgbClr val="3D3D4E"/>
                </a:solidFill>
                <a:effectLst/>
                <a:latin typeface="+mj-lt"/>
              </a:rPr>
              <a:t>, like streaming and real-time apps, and Node.js makes it easy to start </a:t>
            </a:r>
            <a:r>
              <a:rPr lang="en-US" sz="2000" b="1" i="0" dirty="0">
                <a:solidFill>
                  <a:srgbClr val="3D3D4E"/>
                </a:solidFill>
                <a:effectLst/>
                <a:latin typeface="+mj-lt"/>
              </a:rPr>
              <a:t>building the back-end</a:t>
            </a:r>
            <a:r>
              <a:rPr lang="en-US" sz="2000" b="0" i="0" dirty="0">
                <a:solidFill>
                  <a:srgbClr val="3D3D4E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1026" name="Picture 2" descr="editor-page-cover">
            <a:extLst>
              <a:ext uri="{FF2B5EF4-FFF2-40B4-BE49-F238E27FC236}">
                <a16:creationId xmlns:a16="http://schemas.microsoft.com/office/drawing/2014/main" id="{9964AEFE-ECA2-43A0-866A-86C7444A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50" y="348645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03A2ED-51BC-48CC-9C57-BC28F87C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WHAT IS NODE JS?</a:t>
            </a:r>
          </a:p>
        </p:txBody>
      </p:sp>
    </p:spTree>
    <p:extLst>
      <p:ext uri="{BB962C8B-B14F-4D97-AF65-F5344CB8AC3E}">
        <p14:creationId xmlns:p14="http://schemas.microsoft.com/office/powerpoint/2010/main" val="1720813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443310"/>
            <a:ext cx="116962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The World's Largest Software Registry (Library)</a:t>
            </a:r>
          </a:p>
          <a:p>
            <a:pPr algn="l"/>
            <a:r>
              <a:rPr lang="en-US" sz="2000" b="1" i="0" dirty="0" err="1">
                <a:solidFill>
                  <a:srgbClr val="000000"/>
                </a:solidFill>
                <a:effectLst/>
                <a:latin typeface="+mj-lt"/>
              </a:rPr>
              <a:t>npm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 is the world's largest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j-lt"/>
              </a:rPr>
              <a:t>Software Registry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The registry contains over 800,000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j-lt"/>
              </a:rPr>
              <a:t>code packages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+mj-lt"/>
              </a:rPr>
              <a:t>Open-source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 developers use 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+mj-lt"/>
              </a:rPr>
              <a:t>npm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 to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j-lt"/>
              </a:rPr>
              <a:t>share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 software.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Many organizations also use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+mj-lt"/>
              </a:rPr>
              <a:t>npm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 to manage private development.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3799B-8D32-43FF-87AA-805897E2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8" y="3286554"/>
            <a:ext cx="11135537" cy="17968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4DF7C3-B778-46AC-878A-D58BD8FA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WORKING WITH NPM</a:t>
            </a:r>
          </a:p>
        </p:txBody>
      </p:sp>
    </p:spTree>
    <p:extLst>
      <p:ext uri="{BB962C8B-B14F-4D97-AF65-F5344CB8AC3E}">
        <p14:creationId xmlns:p14="http://schemas.microsoft.com/office/powerpoint/2010/main" val="120498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369811"/>
            <a:ext cx="11696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latin typeface="+mj-lt"/>
              </a:rPr>
              <a:t>Create first node </a:t>
            </a:r>
            <a:r>
              <a:rPr lang="en-US" sz="2000" dirty="0" err="1">
                <a:latin typeface="+mj-lt"/>
              </a:rPr>
              <a:t>js</a:t>
            </a:r>
            <a:r>
              <a:rPr lang="en-US" sz="2000" dirty="0">
                <a:latin typeface="+mj-lt"/>
              </a:rPr>
              <a:t> project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+mj-lt"/>
              </a:rPr>
              <a:t>Understand </a:t>
            </a:r>
            <a:r>
              <a:rPr lang="en-US" sz="2000" dirty="0" err="1">
                <a:latin typeface="+mj-lt"/>
              </a:rPr>
              <a:t>npm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init</a:t>
            </a:r>
            <a:r>
              <a:rPr lang="en-US" sz="2000" dirty="0">
                <a:latin typeface="+mj-lt"/>
              </a:rPr>
              <a:t> command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+mj-lt"/>
              </a:rPr>
              <a:t>Create a node module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+mj-lt"/>
              </a:rPr>
              <a:t>Reuse node module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+mj-lt"/>
              </a:rPr>
              <a:t>Reuse a node module from internet </a:t>
            </a:r>
            <a:r>
              <a:rPr lang="en-US" sz="2000" b="1" dirty="0">
                <a:latin typeface="+mj-lt"/>
              </a:rPr>
              <a:t>express</a:t>
            </a: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Code</a:t>
            </a:r>
          </a:p>
          <a:p>
            <a:r>
              <a:rPr lang="en-US" sz="2000" dirty="0">
                <a:latin typeface="+mj-lt"/>
                <a:hlinkClick r:id="rId2"/>
              </a:rPr>
              <a:t>https://github.com/soyuztechnologies/06Microservice/blob/master/nodeApp/nodebasics.js</a:t>
            </a: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FF54B-01F8-4B4A-8093-CEF6D7FF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HANDS-ON: NODE JS BASICS</a:t>
            </a:r>
          </a:p>
        </p:txBody>
      </p:sp>
    </p:spTree>
    <p:extLst>
      <p:ext uri="{BB962C8B-B14F-4D97-AF65-F5344CB8AC3E}">
        <p14:creationId xmlns:p14="http://schemas.microsoft.com/office/powerpoint/2010/main" val="683816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D8F47-0D32-48F6-9075-75D4902E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4" y="1340912"/>
            <a:ext cx="11209991" cy="47857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CF9814-79DB-478C-AE69-7DF12FE6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APP ROUTER?</a:t>
            </a:r>
          </a:p>
        </p:txBody>
      </p:sp>
    </p:spTree>
    <p:extLst>
      <p:ext uri="{BB962C8B-B14F-4D97-AF65-F5344CB8AC3E}">
        <p14:creationId xmlns:p14="http://schemas.microsoft.com/office/powerpoint/2010/main" val="4171763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83068-955D-48C5-BAC6-C582E0DE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01" y="1409280"/>
            <a:ext cx="9844428" cy="48807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7F4C62-7617-4D40-9A5D-4D406B9F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SEQUENCE OF CALLS</a:t>
            </a:r>
          </a:p>
        </p:txBody>
      </p:sp>
    </p:spTree>
    <p:extLst>
      <p:ext uri="{BB962C8B-B14F-4D97-AF65-F5344CB8AC3E}">
        <p14:creationId xmlns:p14="http://schemas.microsoft.com/office/powerpoint/2010/main" val="1468738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latin typeface="+mj-lt"/>
              </a:rPr>
              <a:t>Set SAP NPM Registry</a:t>
            </a:r>
          </a:p>
          <a:p>
            <a:r>
              <a:rPr lang="en-US" sz="2000" dirty="0" err="1">
                <a:latin typeface="+mj-lt"/>
              </a:rPr>
              <a:t>npm</a:t>
            </a:r>
            <a:r>
              <a:rPr lang="en-US" sz="2000" dirty="0">
                <a:latin typeface="+mj-lt"/>
              </a:rPr>
              <a:t> config set @sap:registry https://npm.sap.com</a:t>
            </a:r>
          </a:p>
          <a:p>
            <a:r>
              <a:rPr lang="en-US" sz="20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https://help.sap.com/viewer/4505d0bdaf4948449b7f7379d24d0f0d/2.0.03/en-US/726e5d41462c4eb29eaa6cc83ff41e84.html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Move Java project to new VS Code project and create central manifest File</a:t>
            </a:r>
          </a:p>
          <a:p>
            <a:r>
              <a:rPr lang="en-US" sz="2000" dirty="0">
                <a:latin typeface="+mj-lt"/>
              </a:rPr>
              <a:t>3. Create App Router Directory</a:t>
            </a:r>
          </a:p>
          <a:p>
            <a:r>
              <a:rPr lang="en-US" sz="2000" dirty="0">
                <a:latin typeface="+mj-lt"/>
              </a:rPr>
              <a:t>4. Initialize Node project</a:t>
            </a:r>
          </a:p>
          <a:p>
            <a:r>
              <a:rPr lang="en-US" sz="2000" dirty="0">
                <a:latin typeface="+mj-lt"/>
              </a:rPr>
              <a:t>5. Set Start Script as </a:t>
            </a:r>
            <a:r>
              <a:rPr lang="en-US" sz="2000" b="0" dirty="0">
                <a:effectLst/>
                <a:latin typeface="+mj-lt"/>
              </a:rPr>
              <a:t>node </a:t>
            </a:r>
            <a:r>
              <a:rPr lang="en-US" sz="2000" b="0" dirty="0" err="1">
                <a:effectLst/>
                <a:latin typeface="+mj-lt"/>
              </a:rPr>
              <a:t>node_modules</a:t>
            </a:r>
            <a:r>
              <a:rPr lang="en-US" sz="2000" b="0" dirty="0">
                <a:effectLst/>
                <a:latin typeface="+mj-lt"/>
              </a:rPr>
              <a:t>/@sap/approuter/approuter.js</a:t>
            </a:r>
          </a:p>
          <a:p>
            <a:r>
              <a:rPr lang="en-US" sz="2000" dirty="0">
                <a:latin typeface="+mj-lt"/>
              </a:rPr>
              <a:t>6. Add </a:t>
            </a:r>
            <a:r>
              <a:rPr lang="en-US" sz="2000" dirty="0" err="1">
                <a:latin typeface="+mj-lt"/>
              </a:rPr>
              <a:t>xs-app.json</a:t>
            </a:r>
            <a:endParaRPr lang="en-US" sz="2000" dirty="0">
              <a:latin typeface="+mj-lt"/>
            </a:endParaRPr>
          </a:p>
          <a:p>
            <a:r>
              <a:rPr lang="en-US" sz="2000" b="0" dirty="0">
                <a:effectLst/>
                <a:latin typeface="+mj-lt"/>
              </a:rPr>
              <a:t>{</a:t>
            </a:r>
          </a:p>
          <a:p>
            <a:r>
              <a:rPr lang="en-US" sz="2000" b="0" dirty="0">
                <a:effectLst/>
                <a:latin typeface="+mj-lt"/>
              </a:rPr>
              <a:t>    "routes": [</a:t>
            </a:r>
          </a:p>
          <a:p>
            <a:r>
              <a:rPr lang="en-US" sz="2000" b="0" dirty="0">
                <a:effectLst/>
                <a:latin typeface="+mj-lt"/>
              </a:rPr>
              <a:t>    {</a:t>
            </a:r>
          </a:p>
          <a:p>
            <a:r>
              <a:rPr lang="en-US" sz="2000" b="0" dirty="0">
                <a:effectLst/>
                <a:latin typeface="+mj-lt"/>
              </a:rPr>
              <a:t>        "source": "^/java",</a:t>
            </a:r>
          </a:p>
          <a:p>
            <a:r>
              <a:rPr lang="en-US" sz="2000" b="0" dirty="0">
                <a:effectLst/>
                <a:latin typeface="+mj-lt"/>
              </a:rPr>
              <a:t>        "target": "/",</a:t>
            </a:r>
          </a:p>
          <a:p>
            <a:r>
              <a:rPr lang="en-US" sz="2000" b="0" dirty="0">
                <a:effectLst/>
                <a:latin typeface="+mj-lt"/>
              </a:rPr>
              <a:t>        "destination": "</a:t>
            </a:r>
            <a:r>
              <a:rPr lang="en-US" sz="2000" b="0" dirty="0" err="1">
                <a:effectLst/>
                <a:latin typeface="+mj-lt"/>
              </a:rPr>
              <a:t>springapp</a:t>
            </a:r>
            <a:r>
              <a:rPr lang="en-US" sz="2000" b="0" dirty="0">
                <a:effectLst/>
                <a:latin typeface="+mj-lt"/>
              </a:rPr>
              <a:t>"</a:t>
            </a:r>
          </a:p>
          <a:p>
            <a:r>
              <a:rPr lang="en-US" sz="2000" b="0" dirty="0">
                <a:effectLst/>
                <a:latin typeface="+mj-lt"/>
              </a:rPr>
              <a:t>    } ]</a:t>
            </a:r>
          </a:p>
          <a:p>
            <a:r>
              <a:rPr lang="en-US" sz="2000" b="0" dirty="0">
                <a:effectLst/>
                <a:latin typeface="+mj-lt"/>
              </a:rPr>
              <a:t>}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8DD5-6A4B-4773-98ED-E37E5FEC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HANDS-ON IMPLEMENTING APP ROUTER</a:t>
            </a:r>
          </a:p>
        </p:txBody>
      </p:sp>
    </p:spTree>
    <p:extLst>
      <p:ext uri="{BB962C8B-B14F-4D97-AF65-F5344CB8AC3E}">
        <p14:creationId xmlns:p14="http://schemas.microsoft.com/office/powerpoint/2010/main" val="3906849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323316"/>
            <a:ext cx="11696243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7. Define App Router config in </a:t>
            </a:r>
            <a:r>
              <a:rPr lang="en-US" dirty="0" err="1">
                <a:latin typeface="+mj-lt"/>
              </a:rPr>
              <a:t>manifest.yml</a:t>
            </a:r>
            <a:endParaRPr lang="en-US" dirty="0">
              <a:latin typeface="+mj-lt"/>
            </a:endParaRPr>
          </a:p>
          <a:p>
            <a:r>
              <a:rPr lang="en-US" b="0" dirty="0">
                <a:effectLst/>
                <a:latin typeface="+mj-lt"/>
              </a:rPr>
              <a:t>- </a:t>
            </a:r>
            <a:r>
              <a:rPr lang="en-US" sz="1050" b="0" dirty="0">
                <a:effectLst/>
                <a:latin typeface="+mj-lt"/>
              </a:rPr>
              <a:t>name: </a:t>
            </a:r>
            <a:r>
              <a:rPr lang="en-US" sz="1050" b="0" dirty="0" err="1">
                <a:effectLst/>
                <a:latin typeface="+mj-lt"/>
              </a:rPr>
              <a:t>approuter</a:t>
            </a:r>
            <a:endParaRPr lang="en-US" sz="1050" b="0" dirty="0">
              <a:effectLst/>
              <a:latin typeface="+mj-lt"/>
            </a:endParaRPr>
          </a:p>
          <a:p>
            <a:r>
              <a:rPr lang="en-US" sz="1050" b="0" dirty="0">
                <a:effectLst/>
                <a:latin typeface="+mj-lt"/>
              </a:rPr>
              <a:t>  </a:t>
            </a:r>
            <a:r>
              <a:rPr lang="en-US" sz="1050" b="0" dirty="0" err="1">
                <a:effectLst/>
                <a:latin typeface="+mj-lt"/>
              </a:rPr>
              <a:t>buildpack</a:t>
            </a:r>
            <a:r>
              <a:rPr lang="en-US" sz="1050" b="0" dirty="0">
                <a:effectLst/>
                <a:latin typeface="+mj-lt"/>
              </a:rPr>
              <a:t>: </a:t>
            </a:r>
            <a:r>
              <a:rPr lang="en-US" sz="1050" b="0" dirty="0" err="1">
                <a:effectLst/>
                <a:latin typeface="+mj-lt"/>
              </a:rPr>
              <a:t>nodejs_buildpack</a:t>
            </a:r>
            <a:endParaRPr lang="en-US" sz="1050" b="0" dirty="0">
              <a:effectLst/>
              <a:latin typeface="+mj-lt"/>
            </a:endParaRPr>
          </a:p>
          <a:p>
            <a:r>
              <a:rPr lang="en-US" sz="1050" b="0" dirty="0">
                <a:effectLst/>
                <a:latin typeface="+mj-lt"/>
              </a:rPr>
              <a:t>  memory: 128M</a:t>
            </a:r>
          </a:p>
          <a:p>
            <a:r>
              <a:rPr lang="en-US" sz="1050" b="0" dirty="0">
                <a:effectLst/>
                <a:latin typeface="+mj-lt"/>
              </a:rPr>
              <a:t>  routes:</a:t>
            </a:r>
          </a:p>
          <a:p>
            <a:r>
              <a:rPr lang="en-US" sz="1050" b="0" dirty="0">
                <a:effectLst/>
                <a:latin typeface="+mj-lt"/>
              </a:rPr>
              <a:t>    - route: https://approuter-anubhavapp.cfapps.eu10.hana.ondemand.com</a:t>
            </a:r>
          </a:p>
          <a:p>
            <a:r>
              <a:rPr lang="en-US" sz="1050" b="0" dirty="0">
                <a:effectLst/>
                <a:latin typeface="+mj-lt"/>
              </a:rPr>
              <a:t>  timeout: 100</a:t>
            </a:r>
          </a:p>
          <a:p>
            <a:r>
              <a:rPr lang="en-US" sz="1050" b="0" dirty="0">
                <a:effectLst/>
                <a:latin typeface="+mj-lt"/>
              </a:rPr>
              <a:t>  path: </a:t>
            </a:r>
            <a:r>
              <a:rPr lang="en-US" sz="1050" b="0" dirty="0" err="1">
                <a:effectLst/>
                <a:latin typeface="+mj-lt"/>
              </a:rPr>
              <a:t>approuter</a:t>
            </a:r>
            <a:endParaRPr lang="en-US" sz="1050" b="0" dirty="0">
              <a:effectLst/>
              <a:latin typeface="+mj-lt"/>
            </a:endParaRPr>
          </a:p>
          <a:p>
            <a:r>
              <a:rPr lang="en-US" sz="1050" b="0" dirty="0">
                <a:effectLst/>
                <a:latin typeface="+mj-lt"/>
              </a:rPr>
              <a:t>  services:</a:t>
            </a:r>
          </a:p>
          <a:p>
            <a:r>
              <a:rPr lang="en-US" sz="1050" b="0" dirty="0">
                <a:effectLst/>
                <a:latin typeface="+mj-lt"/>
              </a:rPr>
              <a:t>    - </a:t>
            </a:r>
            <a:r>
              <a:rPr lang="en-US" sz="1050" b="0" dirty="0" err="1">
                <a:effectLst/>
                <a:latin typeface="+mj-lt"/>
              </a:rPr>
              <a:t>xsuaams</a:t>
            </a:r>
            <a:endParaRPr lang="en-US" sz="1050" b="0" dirty="0">
              <a:effectLst/>
              <a:latin typeface="+mj-lt"/>
            </a:endParaRPr>
          </a:p>
          <a:p>
            <a:r>
              <a:rPr lang="en-US" sz="1050" b="0" dirty="0">
                <a:effectLst/>
                <a:latin typeface="+mj-lt"/>
              </a:rPr>
              <a:t>  env:</a:t>
            </a:r>
          </a:p>
          <a:p>
            <a:r>
              <a:rPr lang="en-US" sz="1050" b="0" dirty="0">
                <a:effectLst/>
                <a:latin typeface="+mj-lt"/>
              </a:rPr>
              <a:t>    destinations: &gt;</a:t>
            </a:r>
          </a:p>
          <a:p>
            <a:r>
              <a:rPr lang="en-US" sz="1050" b="0" dirty="0">
                <a:effectLst/>
                <a:latin typeface="+mj-lt"/>
              </a:rPr>
              <a:t>      [</a:t>
            </a:r>
          </a:p>
          <a:p>
            <a:r>
              <a:rPr lang="en-US" sz="1050" b="0" dirty="0">
                <a:effectLst/>
                <a:latin typeface="+mj-lt"/>
              </a:rPr>
              <a:t>        {</a:t>
            </a:r>
          </a:p>
          <a:p>
            <a:r>
              <a:rPr lang="en-US" sz="1050" b="0" dirty="0">
                <a:effectLst/>
                <a:latin typeface="+mj-lt"/>
              </a:rPr>
              <a:t>          "name": "</a:t>
            </a:r>
            <a:r>
              <a:rPr lang="en-US" sz="1050" b="0" dirty="0" err="1">
                <a:effectLst/>
                <a:latin typeface="+mj-lt"/>
              </a:rPr>
              <a:t>springapp</a:t>
            </a:r>
            <a:r>
              <a:rPr lang="en-US" sz="1050" b="0" dirty="0">
                <a:effectLst/>
                <a:latin typeface="+mj-lt"/>
              </a:rPr>
              <a:t>",</a:t>
            </a:r>
          </a:p>
          <a:p>
            <a:r>
              <a:rPr lang="en-US" sz="1050" b="0" dirty="0">
                <a:effectLst/>
                <a:latin typeface="+mj-lt"/>
              </a:rPr>
              <a:t>          "</a:t>
            </a:r>
            <a:r>
              <a:rPr lang="en-US" sz="1050" b="0" dirty="0" err="1">
                <a:effectLst/>
                <a:latin typeface="+mj-lt"/>
              </a:rPr>
              <a:t>url</a:t>
            </a:r>
            <a:r>
              <a:rPr lang="en-US" sz="1050" b="0" dirty="0">
                <a:effectLst/>
                <a:latin typeface="+mj-lt"/>
              </a:rPr>
              <a:t>": "https://hdicrudjdbc-anubhavapp.cfapps.eu10.hana.ondemand.com",</a:t>
            </a:r>
          </a:p>
          <a:p>
            <a:r>
              <a:rPr lang="en-US" sz="1050" b="0" dirty="0">
                <a:effectLst/>
                <a:latin typeface="+mj-lt"/>
              </a:rPr>
              <a:t>          "</a:t>
            </a:r>
            <a:r>
              <a:rPr lang="en-US" sz="1050" b="0" dirty="0" err="1">
                <a:effectLst/>
                <a:latin typeface="+mj-lt"/>
              </a:rPr>
              <a:t>forwardAuthToken</a:t>
            </a:r>
            <a:r>
              <a:rPr lang="en-US" sz="1050" b="0" dirty="0">
                <a:effectLst/>
                <a:latin typeface="+mj-lt"/>
              </a:rPr>
              <a:t>": true</a:t>
            </a:r>
          </a:p>
          <a:p>
            <a:r>
              <a:rPr lang="en-US" sz="1050" b="0" dirty="0">
                <a:effectLst/>
                <a:latin typeface="+mj-lt"/>
              </a:rPr>
              <a:t>        },</a:t>
            </a:r>
          </a:p>
          <a:p>
            <a:r>
              <a:rPr lang="en-US" sz="1050" b="0" dirty="0">
                <a:effectLst/>
                <a:latin typeface="+mj-lt"/>
              </a:rPr>
              <a:t>        {</a:t>
            </a:r>
          </a:p>
          <a:p>
            <a:r>
              <a:rPr lang="en-US" sz="1050" b="0" dirty="0">
                <a:effectLst/>
                <a:latin typeface="+mj-lt"/>
              </a:rPr>
              <a:t>          "name": "</a:t>
            </a:r>
            <a:r>
              <a:rPr lang="en-US" sz="1050" b="0" dirty="0" err="1">
                <a:effectLst/>
                <a:latin typeface="+mj-lt"/>
              </a:rPr>
              <a:t>nodeapp</a:t>
            </a:r>
            <a:r>
              <a:rPr lang="en-US" sz="1050" b="0" dirty="0">
                <a:effectLst/>
                <a:latin typeface="+mj-lt"/>
              </a:rPr>
              <a:t>",</a:t>
            </a:r>
          </a:p>
          <a:p>
            <a:r>
              <a:rPr lang="en-US" sz="1050" b="0" dirty="0">
                <a:effectLst/>
                <a:latin typeface="+mj-lt"/>
              </a:rPr>
              <a:t>          "</a:t>
            </a:r>
            <a:r>
              <a:rPr lang="en-US" sz="1050" b="0" dirty="0" err="1">
                <a:effectLst/>
                <a:latin typeface="+mj-lt"/>
              </a:rPr>
              <a:t>url</a:t>
            </a:r>
            <a:r>
              <a:rPr lang="en-US" sz="1050" b="0" dirty="0">
                <a:effectLst/>
                <a:latin typeface="+mj-lt"/>
              </a:rPr>
              <a:t>": "https://nodeApp-anubhavapp.cfapps.eu10.hana.ondemand.com",</a:t>
            </a:r>
          </a:p>
          <a:p>
            <a:r>
              <a:rPr lang="en-US" sz="1050" b="0" dirty="0">
                <a:effectLst/>
                <a:latin typeface="+mj-lt"/>
              </a:rPr>
              <a:t>          "</a:t>
            </a:r>
            <a:r>
              <a:rPr lang="en-US" sz="1050" b="0" dirty="0" err="1">
                <a:effectLst/>
                <a:latin typeface="+mj-lt"/>
              </a:rPr>
              <a:t>forwardAuthToken</a:t>
            </a:r>
            <a:r>
              <a:rPr lang="en-US" sz="1050" b="0" dirty="0">
                <a:effectLst/>
                <a:latin typeface="+mj-lt"/>
              </a:rPr>
              <a:t>": true</a:t>
            </a:r>
          </a:p>
          <a:p>
            <a:r>
              <a:rPr lang="en-US" sz="1050" b="0" dirty="0">
                <a:effectLst/>
                <a:latin typeface="+mj-lt"/>
              </a:rPr>
              <a:t>        }</a:t>
            </a:r>
          </a:p>
          <a:p>
            <a:r>
              <a:rPr lang="en-US" sz="1050" b="0" dirty="0">
                <a:effectLst/>
                <a:latin typeface="+mj-lt"/>
              </a:rPr>
              <a:t>      ]</a:t>
            </a:r>
            <a:endParaRPr lang="en-US" b="0" dirty="0">
              <a:effectLst/>
              <a:latin typeface="+mj-lt"/>
            </a:endParaRPr>
          </a:p>
          <a:p>
            <a:r>
              <a:rPr lang="en-US" dirty="0">
                <a:latin typeface="+mj-lt"/>
              </a:rPr>
              <a:t>7. Deploy and test the app</a:t>
            </a:r>
          </a:p>
          <a:p>
            <a:r>
              <a:rPr lang="en-US" dirty="0">
                <a:latin typeface="+mj-lt"/>
              </a:rPr>
              <a:t>App Code</a:t>
            </a:r>
          </a:p>
          <a:p>
            <a:r>
              <a:rPr lang="en-US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https://github.com/soyuztechnologies/06Microservice.git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BFD-218F-455A-B8E3-93925919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b="1" dirty="0"/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889920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6" y="2784901"/>
              <a:ext cx="407194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714519" y="1382540"/>
            <a:ext cx="53428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What is HDI (HANA Deployment Infrastructure) and HDI Container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Discuss How to Start HDI Container Service in SAP® Cloud Platform(SCP) Service Market Place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Describe How to See VCAP_SERVICES Variables by Binding HDI Service to a Cloud App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Table in HDI, Load Data and Grant Authorization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new Spring App with JDBC connection to HDI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the VCAP_SERVICES Environment Variable and Bind to HDI Service at Runtime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4519" y="1067257"/>
            <a:ext cx="534284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HANA HDI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714517" y="4056415"/>
            <a:ext cx="53428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List the Security Basics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Discuss the Concept of XSUAA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Instance of XSUAA Service and secure our app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Move Code to VS Code and adapt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manifest.yml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 Application by manually obtaining OAuth Token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Assign the role and test App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Define the Basics of Node JS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App Router Application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Configure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xs-app.json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to automate process of Auth Token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714518" y="3672046"/>
            <a:ext cx="534284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Application Security (App Router &amp; XSUAA)</a:t>
            </a:r>
          </a:p>
        </p:txBody>
      </p:sp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58EDEF4-AAC8-2A46-8778-425BDF1A4E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4408" y="450661"/>
            <a:ext cx="2446952" cy="216975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278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https://imarticus.org/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294102"/>
            <a:ext cx="10898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SAP HANA (high-performance analytic appliance) is an application that uses in-memory database technology that allows the processing of massive amounts of real-time data in a short time. The in-memory computing engine allows HANA to process data stored in RAM as opposed to reading it from a disk. </a:t>
            </a:r>
            <a:r>
              <a:rPr lang="en-US" sz="1600" dirty="0">
                <a:latin typeface="+mj-lt"/>
              </a:rPr>
              <a:t>SAP HANA is a in-memory DB. HANA Stands for High-performance Analytic </a:t>
            </a:r>
            <a:r>
              <a:rPr lang="en-US" sz="1600" b="1" u="sng" dirty="0">
                <a:latin typeface="+mj-lt"/>
              </a:rPr>
              <a:t>Appliance</a:t>
            </a:r>
            <a:r>
              <a:rPr lang="en-US" sz="1600" dirty="0">
                <a:latin typeface="+mj-lt"/>
              </a:rPr>
              <a:t>.</a:t>
            </a:r>
          </a:p>
          <a:p>
            <a:r>
              <a:rPr lang="en-US" sz="1600" dirty="0">
                <a:latin typeface="+mj-lt"/>
              </a:rPr>
              <a:t>Appliance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Specialized Hardware (SAP Certified partner) + Software</a:t>
            </a:r>
            <a:endParaRPr lang="en-US" sz="1600" dirty="0">
              <a:latin typeface="+mj-lt"/>
            </a:endParaRPr>
          </a:p>
          <a:p>
            <a:endParaRPr lang="en-US" sz="1600" dirty="0">
              <a:latin typeface="+mj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AD5572D-D349-474F-B7D7-AE1581BD2CCA}"/>
              </a:ext>
            </a:extLst>
          </p:cNvPr>
          <p:cNvSpPr/>
          <p:nvPr/>
        </p:nvSpPr>
        <p:spPr>
          <a:xfrm>
            <a:off x="3867004" y="3326867"/>
            <a:ext cx="2347547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B93D5B2-CDFF-43BC-9116-4A6813935D0D}"/>
              </a:ext>
            </a:extLst>
          </p:cNvPr>
          <p:cNvSpPr/>
          <p:nvPr/>
        </p:nvSpPr>
        <p:spPr>
          <a:xfrm>
            <a:off x="7509784" y="3326867"/>
            <a:ext cx="2347547" cy="6463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HDD, SDD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D23BA7-ABA1-4544-9BCC-99BE7892FD19}"/>
              </a:ext>
            </a:extLst>
          </p:cNvPr>
          <p:cNvCxnSpPr>
            <a:stCxn id="20" idx="1"/>
            <a:endCxn id="19" idx="3"/>
          </p:cNvCxnSpPr>
          <p:nvPr/>
        </p:nvCxnSpPr>
        <p:spPr>
          <a:xfrm flipH="1">
            <a:off x="6214551" y="3650033"/>
            <a:ext cx="1295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007CE9-F479-4E7B-B33C-09825B0FCB40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 flipV="1">
            <a:off x="2836423" y="3649760"/>
            <a:ext cx="1030581" cy="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5464281-5979-49FD-8612-9B5C6F16B526}"/>
                  </a:ext>
                </a:extLst>
              </p14:cNvPr>
              <p14:cNvContentPartPr/>
              <p14:nvPr/>
            </p14:nvContentPartPr>
            <p14:xfrm>
              <a:off x="6727537" y="2175144"/>
              <a:ext cx="119520" cy="2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5464281-5979-49FD-8612-9B5C6F16B5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8537" y="2166144"/>
                <a:ext cx="137160" cy="45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ABDA8F0-1882-4693-8670-58918DAB82AC}"/>
              </a:ext>
            </a:extLst>
          </p:cNvPr>
          <p:cNvSpPr txBox="1"/>
          <p:nvPr/>
        </p:nvSpPr>
        <p:spPr>
          <a:xfrm>
            <a:off x="655639" y="4709900"/>
            <a:ext cx="5609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Hardware Innovations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Drastic reduction in the memory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Advancement of CPUs – massive parallelization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64 bit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Able to fabricate large no. of CPUs and small chips which can store massive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F30F8-55EE-4EAB-8716-9125149ACADB}"/>
              </a:ext>
            </a:extLst>
          </p:cNvPr>
          <p:cNvSpPr txBox="1"/>
          <p:nvPr/>
        </p:nvSpPr>
        <p:spPr>
          <a:xfrm>
            <a:off x="6214551" y="4709900"/>
            <a:ext cx="5609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Software Innovations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way data is processed is also tuned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Ability to build logic around numbers rather 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Row Store v/s Columns Store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D49801-5CB4-4A5A-B3BF-56584D1DD1D3}"/>
              </a:ext>
            </a:extLst>
          </p:cNvPr>
          <p:cNvGrpSpPr/>
          <p:nvPr/>
        </p:nvGrpSpPr>
        <p:grpSpPr>
          <a:xfrm>
            <a:off x="739674" y="2772869"/>
            <a:ext cx="2096749" cy="1754326"/>
            <a:chOff x="640062" y="2252969"/>
            <a:chExt cx="2785730" cy="2330788"/>
          </a:xfrm>
        </p:grpSpPr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5946A080-7FE5-49FD-A39E-1BD27E2B6968}"/>
                </a:ext>
              </a:extLst>
            </p:cNvPr>
            <p:cNvSpPr/>
            <p:nvPr/>
          </p:nvSpPr>
          <p:spPr>
            <a:xfrm>
              <a:off x="640062" y="2925633"/>
              <a:ext cx="2785730" cy="984738"/>
            </a:xfrm>
            <a:prstGeom prst="fram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21" name="Star: 24 Points 20">
              <a:extLst>
                <a:ext uri="{FF2B5EF4-FFF2-40B4-BE49-F238E27FC236}">
                  <a16:creationId xmlns:a16="http://schemas.microsoft.com/office/drawing/2014/main" id="{6B6A2CC0-D09C-4BF0-B71A-9106A1B988D9}"/>
                </a:ext>
              </a:extLst>
            </p:cNvPr>
            <p:cNvSpPr/>
            <p:nvPr/>
          </p:nvSpPr>
          <p:spPr>
            <a:xfrm>
              <a:off x="789531" y="3177745"/>
              <a:ext cx="757329" cy="595045"/>
            </a:xfrm>
            <a:prstGeom prst="star24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4F30D14C-D028-4D6B-981B-C2779E47CBA4}"/>
                </a:ext>
              </a:extLst>
            </p:cNvPr>
            <p:cNvSpPr/>
            <p:nvPr/>
          </p:nvSpPr>
          <p:spPr>
            <a:xfrm>
              <a:off x="640062" y="2252969"/>
              <a:ext cx="1453800" cy="663134"/>
            </a:xfrm>
            <a:prstGeom prst="fram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28" name="Frame 27">
              <a:extLst>
                <a:ext uri="{FF2B5EF4-FFF2-40B4-BE49-F238E27FC236}">
                  <a16:creationId xmlns:a16="http://schemas.microsoft.com/office/drawing/2014/main" id="{9D2A436B-BBB0-4C58-8A66-FE6BB5FD8298}"/>
                </a:ext>
              </a:extLst>
            </p:cNvPr>
            <p:cNvSpPr/>
            <p:nvPr/>
          </p:nvSpPr>
          <p:spPr>
            <a:xfrm>
              <a:off x="2078286" y="2257734"/>
              <a:ext cx="1331930" cy="663134"/>
            </a:xfrm>
            <a:prstGeom prst="fram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29" name="Frame 28">
              <a:extLst>
                <a:ext uri="{FF2B5EF4-FFF2-40B4-BE49-F238E27FC236}">
                  <a16:creationId xmlns:a16="http://schemas.microsoft.com/office/drawing/2014/main" id="{EAE6C844-785B-46BD-8A9C-E219E8D63913}"/>
                </a:ext>
              </a:extLst>
            </p:cNvPr>
            <p:cNvSpPr/>
            <p:nvPr/>
          </p:nvSpPr>
          <p:spPr>
            <a:xfrm>
              <a:off x="640062" y="3919901"/>
              <a:ext cx="1453800" cy="663134"/>
            </a:xfrm>
            <a:prstGeom prst="fram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71266CAB-477C-40AB-83F3-5201C60EFDE2}"/>
                </a:ext>
              </a:extLst>
            </p:cNvPr>
            <p:cNvSpPr/>
            <p:nvPr/>
          </p:nvSpPr>
          <p:spPr>
            <a:xfrm>
              <a:off x="2093862" y="3920623"/>
              <a:ext cx="1331930" cy="663134"/>
            </a:xfrm>
            <a:prstGeom prst="fram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650E1C8-F4FD-43CA-9FA2-993F1B5B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WHAT IS SAP HANA?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FD5506-E10B-42AB-84BD-A06099DEE227}"/>
              </a:ext>
            </a:extLst>
          </p:cNvPr>
          <p:cNvCxnSpPr/>
          <p:nvPr/>
        </p:nvCxnSpPr>
        <p:spPr>
          <a:xfrm>
            <a:off x="5878286" y="4709900"/>
            <a:ext cx="0" cy="156966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36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351096"/>
            <a:ext cx="11158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+mj-lt"/>
              </a:rPr>
              <a:t>The SAP HANA Deployment Infrastructure (HDI) provides a service that enables you to deploy database development artifacts to so-called containers. This service includes a family of consistent design-time artifacts for all key HANA platform database features which describe the target (run-time) state of SAP HANA database artifacts, for example: tables, views, or procedures. These artifacts are modeled, staged (uploaded), built, and deployed into SAP HANA.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AABD4-7504-4731-9599-5BA9EEA55FAA}"/>
              </a:ext>
            </a:extLst>
          </p:cNvPr>
          <p:cNvSpPr txBox="1"/>
          <p:nvPr/>
        </p:nvSpPr>
        <p:spPr>
          <a:xfrm>
            <a:off x="655638" y="3496936"/>
            <a:ext cx="47720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For every container (schema) there will be 2 users which are created automatically.</a:t>
            </a:r>
          </a:p>
          <a:p>
            <a:r>
              <a:rPr lang="en-US" b="1" dirty="0" err="1">
                <a:latin typeface="+mj-lt"/>
              </a:rPr>
              <a:t>SchemaOwner</a:t>
            </a:r>
            <a:r>
              <a:rPr lang="en-US" dirty="0">
                <a:latin typeface="+mj-lt"/>
              </a:rPr>
              <a:t> – Owns the object</a:t>
            </a:r>
          </a:p>
          <a:p>
            <a:r>
              <a:rPr lang="en-US" dirty="0">
                <a:latin typeface="+mj-lt"/>
              </a:rPr>
              <a:t>Permission to destroy and recreate new objects, permission with grant option.</a:t>
            </a:r>
          </a:p>
          <a:p>
            <a:r>
              <a:rPr lang="en-US" b="1" dirty="0" err="1">
                <a:latin typeface="+mj-lt"/>
              </a:rPr>
              <a:t>ApplicationUser</a:t>
            </a:r>
            <a:r>
              <a:rPr lang="en-US" dirty="0">
                <a:latin typeface="+mj-lt"/>
              </a:rPr>
              <a:t> – permission to Read/Write/Delete data inside the container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187D3D-7A00-47C3-A93C-B57AA8FC52C1}"/>
              </a:ext>
            </a:extLst>
          </p:cNvPr>
          <p:cNvSpPr/>
          <p:nvPr/>
        </p:nvSpPr>
        <p:spPr>
          <a:xfrm>
            <a:off x="5943600" y="3649769"/>
            <a:ext cx="5380182" cy="18571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HDB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7C8B2937-2082-48EF-ADEA-1AEA9E0E1069}"/>
              </a:ext>
            </a:extLst>
          </p:cNvPr>
          <p:cNvSpPr/>
          <p:nvPr/>
        </p:nvSpPr>
        <p:spPr>
          <a:xfrm>
            <a:off x="6592386" y="4554549"/>
            <a:ext cx="646545" cy="628705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6563F8E2-DDB9-4F5C-BAEC-39DACBA0BA74}"/>
              </a:ext>
            </a:extLst>
          </p:cNvPr>
          <p:cNvSpPr/>
          <p:nvPr/>
        </p:nvSpPr>
        <p:spPr>
          <a:xfrm>
            <a:off x="7857176" y="4554547"/>
            <a:ext cx="646545" cy="628705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1FF5AE76-1341-4EB1-BDB2-813A63219EEF}"/>
              </a:ext>
            </a:extLst>
          </p:cNvPr>
          <p:cNvSpPr/>
          <p:nvPr/>
        </p:nvSpPr>
        <p:spPr>
          <a:xfrm>
            <a:off x="9090214" y="4554546"/>
            <a:ext cx="646545" cy="628705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16BD61FB-4BAC-4601-8804-CABEE8541367}"/>
              </a:ext>
            </a:extLst>
          </p:cNvPr>
          <p:cNvSpPr/>
          <p:nvPr/>
        </p:nvSpPr>
        <p:spPr>
          <a:xfrm>
            <a:off x="10206998" y="4554545"/>
            <a:ext cx="646545" cy="628705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DD461F-701C-4ACA-9742-0C15DD91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WHAT IS HDI?</a:t>
            </a:r>
          </a:p>
        </p:txBody>
      </p:sp>
    </p:spTree>
    <p:extLst>
      <p:ext uri="{BB962C8B-B14F-4D97-AF65-F5344CB8AC3E}">
        <p14:creationId xmlns:p14="http://schemas.microsoft.com/office/powerpoint/2010/main" val="84152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83F6E0-8433-45A8-B535-7127618FDA56}"/>
              </a:ext>
            </a:extLst>
          </p:cNvPr>
          <p:cNvGrpSpPr/>
          <p:nvPr/>
        </p:nvGrpSpPr>
        <p:grpSpPr>
          <a:xfrm>
            <a:off x="900507" y="1555352"/>
            <a:ext cx="10390985" cy="4443121"/>
            <a:chOff x="900507" y="1555352"/>
            <a:chExt cx="10390985" cy="444312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D6471E-B8AF-413C-A501-BDFBAB40C66A}"/>
                </a:ext>
              </a:extLst>
            </p:cNvPr>
            <p:cNvSpPr/>
            <p:nvPr/>
          </p:nvSpPr>
          <p:spPr>
            <a:xfrm>
              <a:off x="911855" y="1555352"/>
              <a:ext cx="935485" cy="4443121"/>
            </a:xfrm>
            <a:custGeom>
              <a:avLst/>
              <a:gdLst>
                <a:gd name="connsiteX0" fmla="*/ 15285 w 935485"/>
                <a:gd name="connsiteY0" fmla="*/ 0 h 4443121"/>
                <a:gd name="connsiteX1" fmla="*/ 15285 w 935485"/>
                <a:gd name="connsiteY1" fmla="*/ 4443121 h 4443121"/>
                <a:gd name="connsiteX2" fmla="*/ 0 w 935485"/>
                <a:gd name="connsiteY2" fmla="*/ 4427837 h 4443121"/>
                <a:gd name="connsiteX3" fmla="*/ 0 w 935485"/>
                <a:gd name="connsiteY3" fmla="*/ 15284 h 444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485" h="4443121">
                  <a:moveTo>
                    <a:pt x="15285" y="0"/>
                  </a:moveTo>
                  <a:cubicBezTo>
                    <a:pt x="1242219" y="1226934"/>
                    <a:pt x="1242219" y="3216187"/>
                    <a:pt x="15285" y="4443121"/>
                  </a:cubicBezTo>
                  <a:lnTo>
                    <a:pt x="0" y="4427837"/>
                  </a:lnTo>
                  <a:cubicBezTo>
                    <a:pt x="1218493" y="3209344"/>
                    <a:pt x="1218493" y="1233777"/>
                    <a:pt x="0" y="15284"/>
                  </a:cubicBezTo>
                  <a:close/>
                </a:path>
              </a:pathLst>
            </a:custGeom>
          </p:spPr>
          <p:style>
            <a:lnRef idx="2">
              <a:schemeClr val="accent3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C6173C7-E9C4-4F9D-BD4F-870359D80895}"/>
                </a:ext>
              </a:extLst>
            </p:cNvPr>
            <p:cNvSpPr/>
            <p:nvPr/>
          </p:nvSpPr>
          <p:spPr>
            <a:xfrm>
              <a:off x="1165604" y="1655481"/>
              <a:ext cx="10125888" cy="424155"/>
            </a:xfrm>
            <a:custGeom>
              <a:avLst/>
              <a:gdLst>
                <a:gd name="connsiteX0" fmla="*/ 0 w 10125888"/>
                <a:gd name="connsiteY0" fmla="*/ 0 h 424155"/>
                <a:gd name="connsiteX1" fmla="*/ 10125888 w 10125888"/>
                <a:gd name="connsiteY1" fmla="*/ 0 h 424155"/>
                <a:gd name="connsiteX2" fmla="*/ 10125888 w 10125888"/>
                <a:gd name="connsiteY2" fmla="*/ 424155 h 424155"/>
                <a:gd name="connsiteX3" fmla="*/ 0 w 10125888"/>
                <a:gd name="connsiteY3" fmla="*/ 424155 h 424155"/>
                <a:gd name="connsiteX4" fmla="*/ 0 w 10125888"/>
                <a:gd name="connsiteY4" fmla="*/ 0 h 42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888" h="424155">
                  <a:moveTo>
                    <a:pt x="0" y="0"/>
                  </a:moveTo>
                  <a:lnTo>
                    <a:pt x="10125888" y="0"/>
                  </a:lnTo>
                  <a:lnTo>
                    <a:pt x="10125888" y="424155"/>
                  </a:lnTo>
                  <a:lnTo>
                    <a:pt x="0" y="4241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6673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Go to cloud Dev space</a:t>
              </a:r>
              <a:endParaRPr lang="en-IN" sz="2300" kern="12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0AFAC5-3612-4E95-9B17-49C8CC29E751}"/>
                </a:ext>
              </a:extLst>
            </p:cNvPr>
            <p:cNvSpPr/>
            <p:nvPr/>
          </p:nvSpPr>
          <p:spPr>
            <a:xfrm>
              <a:off x="900507" y="1602461"/>
              <a:ext cx="530194" cy="530194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IN" dirty="0"/>
                <a:t>1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72F57D-7DD4-4729-9157-544E6BEFB469}"/>
                </a:ext>
              </a:extLst>
            </p:cNvPr>
            <p:cNvSpPr/>
            <p:nvPr/>
          </p:nvSpPr>
          <p:spPr>
            <a:xfrm>
              <a:off x="1549715" y="2292087"/>
              <a:ext cx="9741777" cy="424155"/>
            </a:xfrm>
            <a:custGeom>
              <a:avLst/>
              <a:gdLst>
                <a:gd name="connsiteX0" fmla="*/ 0 w 9741777"/>
                <a:gd name="connsiteY0" fmla="*/ 0 h 424155"/>
                <a:gd name="connsiteX1" fmla="*/ 9741777 w 9741777"/>
                <a:gd name="connsiteY1" fmla="*/ 0 h 424155"/>
                <a:gd name="connsiteX2" fmla="*/ 9741777 w 9741777"/>
                <a:gd name="connsiteY2" fmla="*/ 424155 h 424155"/>
                <a:gd name="connsiteX3" fmla="*/ 0 w 9741777"/>
                <a:gd name="connsiteY3" fmla="*/ 424155 h 424155"/>
                <a:gd name="connsiteX4" fmla="*/ 0 w 9741777"/>
                <a:gd name="connsiteY4" fmla="*/ 0 h 42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1777" h="424155">
                  <a:moveTo>
                    <a:pt x="0" y="0"/>
                  </a:moveTo>
                  <a:lnTo>
                    <a:pt x="9741777" y="0"/>
                  </a:lnTo>
                  <a:lnTo>
                    <a:pt x="9741777" y="424155"/>
                  </a:lnTo>
                  <a:lnTo>
                    <a:pt x="0" y="4241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6673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Service Marketplace</a:t>
              </a:r>
              <a:endParaRPr lang="en-IN" sz="2300" kern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DA5FBE-D2E3-4EB0-82CA-55DB66F5FF0C}"/>
                </a:ext>
              </a:extLst>
            </p:cNvPr>
            <p:cNvSpPr/>
            <p:nvPr/>
          </p:nvSpPr>
          <p:spPr>
            <a:xfrm>
              <a:off x="1284618" y="2239068"/>
              <a:ext cx="530194" cy="530194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IN" dirty="0"/>
                <a:t>2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E0BEC34-F0BC-467F-8838-5B5068D359C6}"/>
                </a:ext>
              </a:extLst>
            </p:cNvPr>
            <p:cNvSpPr/>
            <p:nvPr/>
          </p:nvSpPr>
          <p:spPr>
            <a:xfrm>
              <a:off x="1760206" y="2928227"/>
              <a:ext cx="9531286" cy="424155"/>
            </a:xfrm>
            <a:custGeom>
              <a:avLst/>
              <a:gdLst>
                <a:gd name="connsiteX0" fmla="*/ 0 w 9531286"/>
                <a:gd name="connsiteY0" fmla="*/ 0 h 424155"/>
                <a:gd name="connsiteX1" fmla="*/ 9531286 w 9531286"/>
                <a:gd name="connsiteY1" fmla="*/ 0 h 424155"/>
                <a:gd name="connsiteX2" fmla="*/ 9531286 w 9531286"/>
                <a:gd name="connsiteY2" fmla="*/ 424155 h 424155"/>
                <a:gd name="connsiteX3" fmla="*/ 0 w 9531286"/>
                <a:gd name="connsiteY3" fmla="*/ 424155 h 424155"/>
                <a:gd name="connsiteX4" fmla="*/ 0 w 9531286"/>
                <a:gd name="connsiteY4" fmla="*/ 0 h 42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1286" h="424155">
                  <a:moveTo>
                    <a:pt x="0" y="0"/>
                  </a:moveTo>
                  <a:lnTo>
                    <a:pt x="9531286" y="0"/>
                  </a:lnTo>
                  <a:lnTo>
                    <a:pt x="9531286" y="424155"/>
                  </a:lnTo>
                  <a:lnTo>
                    <a:pt x="0" y="4241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6673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Search for HANA and HDI Shared</a:t>
              </a:r>
              <a:endParaRPr lang="en-IN" sz="2300" kern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FA878C-AE51-43F6-99D9-475319B303F6}"/>
                </a:ext>
              </a:extLst>
            </p:cNvPr>
            <p:cNvSpPr/>
            <p:nvPr/>
          </p:nvSpPr>
          <p:spPr>
            <a:xfrm>
              <a:off x="1495108" y="2875208"/>
              <a:ext cx="530194" cy="530194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IN" dirty="0"/>
                <a:t>3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78599F1-40CE-4763-B7AD-F8073C8586C5}"/>
                </a:ext>
              </a:extLst>
            </p:cNvPr>
            <p:cNvSpPr/>
            <p:nvPr/>
          </p:nvSpPr>
          <p:spPr>
            <a:xfrm>
              <a:off x="1827413" y="3564834"/>
              <a:ext cx="9464078" cy="424155"/>
            </a:xfrm>
            <a:custGeom>
              <a:avLst/>
              <a:gdLst>
                <a:gd name="connsiteX0" fmla="*/ 0 w 9464078"/>
                <a:gd name="connsiteY0" fmla="*/ 0 h 424155"/>
                <a:gd name="connsiteX1" fmla="*/ 9464078 w 9464078"/>
                <a:gd name="connsiteY1" fmla="*/ 0 h 424155"/>
                <a:gd name="connsiteX2" fmla="*/ 9464078 w 9464078"/>
                <a:gd name="connsiteY2" fmla="*/ 424155 h 424155"/>
                <a:gd name="connsiteX3" fmla="*/ 0 w 9464078"/>
                <a:gd name="connsiteY3" fmla="*/ 424155 h 424155"/>
                <a:gd name="connsiteX4" fmla="*/ 0 w 9464078"/>
                <a:gd name="connsiteY4" fmla="*/ 0 h 42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4078" h="424155">
                  <a:moveTo>
                    <a:pt x="0" y="0"/>
                  </a:moveTo>
                  <a:lnTo>
                    <a:pt x="9464078" y="0"/>
                  </a:lnTo>
                  <a:lnTo>
                    <a:pt x="9464078" y="424155"/>
                  </a:lnTo>
                  <a:lnTo>
                    <a:pt x="0" y="4241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6673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Create a HDI Container service</a:t>
              </a:r>
              <a:endParaRPr lang="en-IN" sz="2300" kern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6C69E0-9C30-413E-957F-184D53B27F7A}"/>
                </a:ext>
              </a:extLst>
            </p:cNvPr>
            <p:cNvSpPr/>
            <p:nvPr/>
          </p:nvSpPr>
          <p:spPr>
            <a:xfrm>
              <a:off x="1562316" y="3511814"/>
              <a:ext cx="530194" cy="530194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IN" dirty="0"/>
                <a:t>4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1235CA-A510-45FC-A0B3-A7756E9750FB}"/>
                </a:ext>
              </a:extLst>
            </p:cNvPr>
            <p:cNvSpPr/>
            <p:nvPr/>
          </p:nvSpPr>
          <p:spPr>
            <a:xfrm>
              <a:off x="1760206" y="4201440"/>
              <a:ext cx="9531286" cy="424155"/>
            </a:xfrm>
            <a:custGeom>
              <a:avLst/>
              <a:gdLst>
                <a:gd name="connsiteX0" fmla="*/ 0 w 9531286"/>
                <a:gd name="connsiteY0" fmla="*/ 0 h 424155"/>
                <a:gd name="connsiteX1" fmla="*/ 9531286 w 9531286"/>
                <a:gd name="connsiteY1" fmla="*/ 0 h 424155"/>
                <a:gd name="connsiteX2" fmla="*/ 9531286 w 9531286"/>
                <a:gd name="connsiteY2" fmla="*/ 424155 h 424155"/>
                <a:gd name="connsiteX3" fmla="*/ 0 w 9531286"/>
                <a:gd name="connsiteY3" fmla="*/ 424155 h 424155"/>
                <a:gd name="connsiteX4" fmla="*/ 0 w 9531286"/>
                <a:gd name="connsiteY4" fmla="*/ 0 h 42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1286" h="424155">
                  <a:moveTo>
                    <a:pt x="0" y="0"/>
                  </a:moveTo>
                  <a:lnTo>
                    <a:pt x="9531286" y="0"/>
                  </a:lnTo>
                  <a:lnTo>
                    <a:pt x="9531286" y="424155"/>
                  </a:lnTo>
                  <a:lnTo>
                    <a:pt x="0" y="4241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6673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Launch SAP HANA DB Explorer</a:t>
              </a:r>
              <a:endParaRPr lang="en-IN" sz="2300" kern="12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3B819EE-1131-4914-81C8-5355E6B90D17}"/>
                </a:ext>
              </a:extLst>
            </p:cNvPr>
            <p:cNvSpPr/>
            <p:nvPr/>
          </p:nvSpPr>
          <p:spPr>
            <a:xfrm>
              <a:off x="1495108" y="4148421"/>
              <a:ext cx="530194" cy="530194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IN" dirty="0"/>
                <a:t>5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64C1D3-C3FB-4EF7-B115-E108D145EAE7}"/>
                </a:ext>
              </a:extLst>
            </p:cNvPr>
            <p:cNvSpPr/>
            <p:nvPr/>
          </p:nvSpPr>
          <p:spPr>
            <a:xfrm>
              <a:off x="1549715" y="4837580"/>
              <a:ext cx="9741777" cy="424155"/>
            </a:xfrm>
            <a:custGeom>
              <a:avLst/>
              <a:gdLst>
                <a:gd name="connsiteX0" fmla="*/ 0 w 9741777"/>
                <a:gd name="connsiteY0" fmla="*/ 0 h 424155"/>
                <a:gd name="connsiteX1" fmla="*/ 9741777 w 9741777"/>
                <a:gd name="connsiteY1" fmla="*/ 0 h 424155"/>
                <a:gd name="connsiteX2" fmla="*/ 9741777 w 9741777"/>
                <a:gd name="connsiteY2" fmla="*/ 424155 h 424155"/>
                <a:gd name="connsiteX3" fmla="*/ 0 w 9741777"/>
                <a:gd name="connsiteY3" fmla="*/ 424155 h 424155"/>
                <a:gd name="connsiteX4" fmla="*/ 0 w 9741777"/>
                <a:gd name="connsiteY4" fmla="*/ 0 h 42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1777" h="424155">
                  <a:moveTo>
                    <a:pt x="0" y="0"/>
                  </a:moveTo>
                  <a:lnTo>
                    <a:pt x="9741777" y="0"/>
                  </a:lnTo>
                  <a:lnTo>
                    <a:pt x="9741777" y="424155"/>
                  </a:lnTo>
                  <a:lnTo>
                    <a:pt x="0" y="4241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6673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Check the container</a:t>
              </a:r>
              <a:endParaRPr lang="en-IN" sz="2300" kern="12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DF2E86C-D584-4580-9DE0-0D7F1A2BCCFB}"/>
                </a:ext>
              </a:extLst>
            </p:cNvPr>
            <p:cNvSpPr/>
            <p:nvPr/>
          </p:nvSpPr>
          <p:spPr>
            <a:xfrm>
              <a:off x="1284618" y="4784561"/>
              <a:ext cx="530194" cy="530194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IN" dirty="0"/>
                <a:t>6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7A323D-579C-40F1-AF32-AC1448EF15E1}"/>
                </a:ext>
              </a:extLst>
            </p:cNvPr>
            <p:cNvSpPr/>
            <p:nvPr/>
          </p:nvSpPr>
          <p:spPr>
            <a:xfrm>
              <a:off x="1165604" y="5474187"/>
              <a:ext cx="10125888" cy="424155"/>
            </a:xfrm>
            <a:custGeom>
              <a:avLst/>
              <a:gdLst>
                <a:gd name="connsiteX0" fmla="*/ 0 w 10125888"/>
                <a:gd name="connsiteY0" fmla="*/ 0 h 424155"/>
                <a:gd name="connsiteX1" fmla="*/ 10125888 w 10125888"/>
                <a:gd name="connsiteY1" fmla="*/ 0 h 424155"/>
                <a:gd name="connsiteX2" fmla="*/ 10125888 w 10125888"/>
                <a:gd name="connsiteY2" fmla="*/ 424155 h 424155"/>
                <a:gd name="connsiteX3" fmla="*/ 0 w 10125888"/>
                <a:gd name="connsiteY3" fmla="*/ 424155 h 424155"/>
                <a:gd name="connsiteX4" fmla="*/ 0 w 10125888"/>
                <a:gd name="connsiteY4" fmla="*/ 0 h 42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888" h="424155">
                  <a:moveTo>
                    <a:pt x="0" y="0"/>
                  </a:moveTo>
                  <a:lnTo>
                    <a:pt x="10125888" y="0"/>
                  </a:lnTo>
                  <a:lnTo>
                    <a:pt x="10125888" y="424155"/>
                  </a:lnTo>
                  <a:lnTo>
                    <a:pt x="0" y="4241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6673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Run CF command </a:t>
              </a:r>
              <a:r>
                <a:rPr lang="en-US" sz="2300" b="1" kern="1200"/>
                <a:t>cf env appName</a:t>
              </a:r>
              <a:endParaRPr lang="en-IN" sz="2300" kern="12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4054E27-00E0-4778-8354-964C65A47D3E}"/>
                </a:ext>
              </a:extLst>
            </p:cNvPr>
            <p:cNvSpPr/>
            <p:nvPr/>
          </p:nvSpPr>
          <p:spPr>
            <a:xfrm>
              <a:off x="900507" y="5421167"/>
              <a:ext cx="530194" cy="530194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IN" dirty="0"/>
                <a:t>7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1900E02-B0B6-4A5C-9E90-5848A8FE0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HDI CONTAINER</a:t>
            </a:r>
          </a:p>
        </p:txBody>
      </p:sp>
    </p:spTree>
    <p:extLst>
      <p:ext uri="{BB962C8B-B14F-4D97-AF65-F5344CB8AC3E}">
        <p14:creationId xmlns:p14="http://schemas.microsoft.com/office/powerpoint/2010/main" val="242515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89429" y="1136650"/>
            <a:ext cx="116962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Launch BAS, View-&gt;Find Command-&gt;SAP HANA Database Explorer</a:t>
            </a:r>
          </a:p>
          <a:p>
            <a:r>
              <a:rPr lang="en-US" dirty="0"/>
              <a:t>2. Create DB Table directly in DB Explorer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Insert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F89319-690E-441A-9FBC-733207C6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DB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C8ED0-14BE-45CE-9EE8-632AACA4B719}"/>
              </a:ext>
            </a:extLst>
          </p:cNvPr>
          <p:cNvSpPr txBox="1"/>
          <p:nvPr/>
        </p:nvSpPr>
        <p:spPr>
          <a:xfrm>
            <a:off x="1152072" y="4215079"/>
            <a:ext cx="28103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insert into vendor (ID , FIRST_NAME,</a:t>
            </a:r>
          </a:p>
          <a:p>
            <a:r>
              <a:rPr lang="en-US" sz="1200" dirty="0"/>
              <a:t>LAST_NAME,</a:t>
            </a:r>
          </a:p>
          <a:p>
            <a:r>
              <a:rPr lang="en-US" sz="1200" dirty="0"/>
              <a:t>COMPANY_NAME ,</a:t>
            </a:r>
          </a:p>
          <a:p>
            <a:r>
              <a:rPr lang="en-US" sz="1200" dirty="0"/>
              <a:t>WEBSITE,</a:t>
            </a:r>
          </a:p>
          <a:p>
            <a:r>
              <a:rPr lang="en-US" sz="1200" dirty="0"/>
              <a:t>EMAILID,</a:t>
            </a:r>
          </a:p>
          <a:p>
            <a:r>
              <a:rPr lang="en-US" sz="1200" dirty="0"/>
              <a:t>GST_NO</a:t>
            </a:r>
          </a:p>
          <a:p>
            <a:r>
              <a:rPr lang="en-US" sz="1200" dirty="0"/>
              <a:t>) values (1, '</a:t>
            </a:r>
            <a:r>
              <a:rPr lang="en-US" sz="1200" dirty="0" err="1"/>
              <a:t>Melisandra</a:t>
            </a:r>
            <a:r>
              <a:rPr lang="en-US" sz="1200" dirty="0"/>
              <a:t>', 'Austwick', 'Universidad de Colima', '51.la', 'maustwick0@51.la', '14-545-9804');</a:t>
            </a:r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B6A345-0856-4C53-9C38-A6EC788461A1}"/>
              </a:ext>
            </a:extLst>
          </p:cNvPr>
          <p:cNvSpPr txBox="1"/>
          <p:nvPr/>
        </p:nvSpPr>
        <p:spPr>
          <a:xfrm>
            <a:off x="1030968" y="1974504"/>
            <a:ext cx="88350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create column table vendor (ID int, FIRST_NAME </a:t>
            </a:r>
            <a:r>
              <a:rPr lang="en-US" sz="1200" dirty="0" err="1"/>
              <a:t>nvarchar</a:t>
            </a:r>
            <a:r>
              <a:rPr lang="en-US" sz="1200" dirty="0"/>
              <a:t>(80),</a:t>
            </a:r>
          </a:p>
          <a:p>
            <a:r>
              <a:rPr lang="en-US" sz="1200" dirty="0"/>
              <a:t>LAST_NAME </a:t>
            </a:r>
            <a:r>
              <a:rPr lang="en-US" sz="1200" dirty="0" err="1"/>
              <a:t>nvarchar</a:t>
            </a:r>
            <a:r>
              <a:rPr lang="en-US" sz="1200" dirty="0"/>
              <a:t>(80),</a:t>
            </a:r>
          </a:p>
          <a:p>
            <a:r>
              <a:rPr lang="en-US" sz="1200" dirty="0"/>
              <a:t>COMPANY_NAME </a:t>
            </a:r>
            <a:r>
              <a:rPr lang="en-US" sz="1200" dirty="0" err="1"/>
              <a:t>nvarchar</a:t>
            </a:r>
            <a:r>
              <a:rPr lang="en-US" sz="1200" dirty="0"/>
              <a:t>(80),</a:t>
            </a:r>
          </a:p>
          <a:p>
            <a:r>
              <a:rPr lang="en-US" sz="1200" dirty="0"/>
              <a:t>WEBSITE </a:t>
            </a:r>
            <a:r>
              <a:rPr lang="en-US" sz="1200" dirty="0" err="1"/>
              <a:t>nvarchar</a:t>
            </a:r>
            <a:r>
              <a:rPr lang="en-US" sz="1200" dirty="0"/>
              <a:t>(40),</a:t>
            </a:r>
          </a:p>
          <a:p>
            <a:r>
              <a:rPr lang="en-US" sz="1200" dirty="0"/>
              <a:t>EMAILID </a:t>
            </a:r>
            <a:r>
              <a:rPr lang="en-US" sz="1200" dirty="0" err="1"/>
              <a:t>nvarchar</a:t>
            </a:r>
            <a:r>
              <a:rPr lang="en-US" sz="1200" dirty="0"/>
              <a:t>(50),</a:t>
            </a:r>
          </a:p>
          <a:p>
            <a:r>
              <a:rPr lang="en-US" sz="1200" dirty="0"/>
              <a:t>GST_NO </a:t>
            </a:r>
            <a:r>
              <a:rPr lang="en-US" sz="1200" dirty="0" err="1"/>
              <a:t>nvarchar</a:t>
            </a:r>
            <a:r>
              <a:rPr lang="en-US" sz="1200" dirty="0"/>
              <a:t>(18),</a:t>
            </a:r>
          </a:p>
          <a:p>
            <a:r>
              <a:rPr lang="en-US" sz="1200" dirty="0"/>
              <a:t>PRIMARY KEY (ID)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6A7B29-16FB-4FBE-B0D6-014D9F30447C}"/>
              </a:ext>
            </a:extLst>
          </p:cNvPr>
          <p:cNvSpPr/>
          <p:nvPr/>
        </p:nvSpPr>
        <p:spPr>
          <a:xfrm>
            <a:off x="655638" y="1905001"/>
            <a:ext cx="11098212" cy="15240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581FB0-4842-440E-8CE9-80B9FDE4CFB4}"/>
              </a:ext>
            </a:extLst>
          </p:cNvPr>
          <p:cNvSpPr/>
          <p:nvPr/>
        </p:nvSpPr>
        <p:spPr>
          <a:xfrm>
            <a:off x="655638" y="4006452"/>
            <a:ext cx="11098212" cy="235624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DDD4A-6C63-41CF-9237-E67F78834C76}"/>
              </a:ext>
            </a:extLst>
          </p:cNvPr>
          <p:cNvSpPr txBox="1"/>
          <p:nvPr/>
        </p:nvSpPr>
        <p:spPr>
          <a:xfrm>
            <a:off x="4458834" y="4215079"/>
            <a:ext cx="28103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insert into vendor (ID , FIRST_NAME,</a:t>
            </a:r>
          </a:p>
          <a:p>
            <a:r>
              <a:rPr lang="en-US" sz="1200" dirty="0"/>
              <a:t>LAST_NAME,</a:t>
            </a:r>
          </a:p>
          <a:p>
            <a:r>
              <a:rPr lang="en-US" sz="1200" dirty="0"/>
              <a:t>COMPANY_NAME ,</a:t>
            </a:r>
          </a:p>
          <a:p>
            <a:r>
              <a:rPr lang="en-US" sz="1200" dirty="0"/>
              <a:t>WEBSITE,</a:t>
            </a:r>
          </a:p>
          <a:p>
            <a:r>
              <a:rPr lang="en-US" sz="1200" dirty="0"/>
              <a:t>EMAILID,</a:t>
            </a:r>
          </a:p>
          <a:p>
            <a:r>
              <a:rPr lang="en-US" sz="1200" dirty="0"/>
              <a:t>GST_NO</a:t>
            </a:r>
          </a:p>
          <a:p>
            <a:r>
              <a:rPr lang="en-US" sz="1200" dirty="0"/>
              <a:t>) values (2, 'Beryl', 'Gallimore', '</a:t>
            </a:r>
            <a:r>
              <a:rPr lang="en-US" sz="1200" dirty="0" err="1"/>
              <a:t>Mita</a:t>
            </a:r>
            <a:r>
              <a:rPr lang="en-US" sz="1200" dirty="0"/>
              <a:t>', '</a:t>
            </a:r>
            <a:r>
              <a:rPr lang="en-US" sz="1200" dirty="0" err="1"/>
              <a:t>LebaneseUniversity</a:t>
            </a:r>
            <a:r>
              <a:rPr lang="en-US" sz="1200" dirty="0"/>
              <a:t>', 'bgallimore1@wiley.com', '03-926-7955')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D3C1EF-0B34-4398-A2CB-50733A4BAA5D}"/>
              </a:ext>
            </a:extLst>
          </p:cNvPr>
          <p:cNvSpPr txBox="1"/>
          <p:nvPr/>
        </p:nvSpPr>
        <p:spPr>
          <a:xfrm>
            <a:off x="7854269" y="4215079"/>
            <a:ext cx="28103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insert into vendor (ID , FIRST_NAME,</a:t>
            </a:r>
          </a:p>
          <a:p>
            <a:r>
              <a:rPr lang="en-US" sz="1200" dirty="0"/>
              <a:t>LAST_NAME,</a:t>
            </a:r>
          </a:p>
          <a:p>
            <a:r>
              <a:rPr lang="en-US" sz="1200" dirty="0"/>
              <a:t>COMPANY_NAME ,</a:t>
            </a:r>
          </a:p>
          <a:p>
            <a:r>
              <a:rPr lang="en-US" sz="1200" dirty="0"/>
              <a:t>WEBSITE,</a:t>
            </a:r>
          </a:p>
          <a:p>
            <a:r>
              <a:rPr lang="en-US" sz="1200" dirty="0"/>
              <a:t>EMAILID,</a:t>
            </a:r>
          </a:p>
          <a:p>
            <a:r>
              <a:rPr lang="en-US" sz="1200" dirty="0"/>
              <a:t>GST_NO</a:t>
            </a:r>
          </a:p>
          <a:p>
            <a:r>
              <a:rPr lang="en-US" sz="1200" dirty="0"/>
              <a:t>) values (3, 'Giff', 'Kendrick', '</a:t>
            </a:r>
            <a:r>
              <a:rPr lang="en-US" sz="1200" dirty="0" err="1"/>
              <a:t>Pixope</a:t>
            </a:r>
            <a:r>
              <a:rPr lang="en-US" sz="1200" dirty="0"/>
              <a:t>', 'Irkutsk State University', 'gkendrick2@tripod.com', '87-482-7076')</a:t>
            </a:r>
          </a:p>
        </p:txBody>
      </p:sp>
    </p:spTree>
    <p:extLst>
      <p:ext uri="{BB962C8B-B14F-4D97-AF65-F5344CB8AC3E}">
        <p14:creationId xmlns:p14="http://schemas.microsoft.com/office/powerpoint/2010/main" val="60767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91702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Grant permission to HDI user</a:t>
            </a:r>
          </a:p>
          <a:p>
            <a:endParaRPr lang="en-US" sz="2000" dirty="0"/>
          </a:p>
          <a:p>
            <a:r>
              <a:rPr lang="en-US" sz="2000" dirty="0"/>
              <a:t>grant select, insert, update, delete on vendor to &lt;HDI user w/o quote&gt;;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AD0DE-0419-455E-B66B-6F871800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RUN AND TEST QUERY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118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206381"/>
            <a:ext cx="116962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spring boot App (just web project)</a:t>
            </a:r>
          </a:p>
          <a:p>
            <a:r>
              <a:rPr lang="en-US" dirty="0"/>
              <a:t>2. Create vendor class</a:t>
            </a:r>
          </a:p>
          <a:p>
            <a:r>
              <a:rPr lang="en-US" dirty="0"/>
              <a:t>3. Add dependencies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4. Create REST API implementation (</a:t>
            </a:r>
            <a:r>
              <a:rPr lang="en-US" dirty="0" err="1"/>
              <a:t>VendorController</a:t>
            </a:r>
            <a:r>
              <a:rPr lang="en-US" dirty="0"/>
              <a:t> in controller package)</a:t>
            </a:r>
          </a:p>
          <a:p>
            <a:r>
              <a:rPr lang="en-US" dirty="0"/>
              <a:t>5. Create </a:t>
            </a:r>
            <a:r>
              <a:rPr lang="en-US" dirty="0" err="1"/>
              <a:t>VendorOperation</a:t>
            </a:r>
            <a:r>
              <a:rPr lang="en-US" dirty="0"/>
              <a:t> class for </a:t>
            </a:r>
            <a:r>
              <a:rPr lang="en-US" dirty="0" err="1"/>
              <a:t>busienss</a:t>
            </a:r>
            <a:r>
              <a:rPr lang="en-US" dirty="0"/>
              <a:t> logic (package - </a:t>
            </a:r>
            <a:r>
              <a:rPr lang="en-US" dirty="0" err="1"/>
              <a:t>businesslogic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74EA3-637E-433F-9DAF-4E3D7769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HANDS-ON: CREATE SPRING APP TO WORK WITH HDI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F46A4-88F3-41CC-ABD2-5396F5ECEDF2}"/>
              </a:ext>
            </a:extLst>
          </p:cNvPr>
          <p:cNvSpPr txBox="1"/>
          <p:nvPr/>
        </p:nvSpPr>
        <p:spPr>
          <a:xfrm>
            <a:off x="940258" y="2224188"/>
            <a:ext cx="1052897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&lt;dependency&gt;</a:t>
            </a:r>
          </a:p>
          <a:p>
            <a:r>
              <a:rPr lang="en-US" sz="800" dirty="0"/>
              <a:t>			&lt;</a:t>
            </a:r>
            <a:r>
              <a:rPr lang="en-US" sz="800" dirty="0" err="1"/>
              <a:t>groupId</a:t>
            </a:r>
            <a:r>
              <a:rPr lang="en-US" sz="800" dirty="0"/>
              <a:t>&gt;</a:t>
            </a:r>
            <a:r>
              <a:rPr lang="en-US" sz="800" dirty="0" err="1"/>
              <a:t>org.springframework.cloud</a:t>
            </a:r>
            <a:r>
              <a:rPr lang="en-US" sz="800" dirty="0"/>
              <a:t>&lt;/</a:t>
            </a:r>
            <a:r>
              <a:rPr lang="en-US" sz="800" dirty="0" err="1"/>
              <a:t>groupId</a:t>
            </a:r>
            <a:r>
              <a:rPr lang="en-US" sz="800" dirty="0"/>
              <a:t>&gt;</a:t>
            </a:r>
          </a:p>
          <a:p>
            <a:r>
              <a:rPr lang="en-US" sz="800" dirty="0"/>
              <a:t>			&lt;</a:t>
            </a:r>
            <a:r>
              <a:rPr lang="en-US" sz="800" dirty="0" err="1"/>
              <a:t>artifactId</a:t>
            </a:r>
            <a:r>
              <a:rPr lang="en-US" sz="800" dirty="0"/>
              <a:t>&gt;spring-cloud-</a:t>
            </a:r>
            <a:r>
              <a:rPr lang="en-US" sz="800" dirty="0" err="1"/>
              <a:t>cloudfoundry</a:t>
            </a:r>
            <a:r>
              <a:rPr lang="en-US" sz="800" dirty="0"/>
              <a:t>-connector&lt;/</a:t>
            </a:r>
            <a:r>
              <a:rPr lang="en-US" sz="800" dirty="0" err="1"/>
              <a:t>artifactId</a:t>
            </a:r>
            <a:r>
              <a:rPr lang="en-US" sz="800" dirty="0"/>
              <a:t>&gt;</a:t>
            </a:r>
          </a:p>
          <a:p>
            <a:r>
              <a:rPr lang="en-US" sz="800" dirty="0"/>
              <a:t>			&lt;version&gt;1.2.2.RELEASE&lt;/version&gt;</a:t>
            </a:r>
          </a:p>
          <a:p>
            <a:r>
              <a:rPr lang="en-US" sz="800" dirty="0"/>
              <a:t>			&lt;scope&gt;runtime&lt;/scope&gt;</a:t>
            </a:r>
          </a:p>
          <a:p>
            <a:r>
              <a:rPr lang="en-US" sz="800" dirty="0"/>
              <a:t>		&lt;/dependency&gt;</a:t>
            </a:r>
          </a:p>
          <a:p>
            <a:r>
              <a:rPr lang="en-US" sz="800" dirty="0"/>
              <a:t>		&lt;dependency&gt;</a:t>
            </a:r>
          </a:p>
          <a:p>
            <a:r>
              <a:rPr lang="en-US" sz="800" dirty="0"/>
              <a:t>			&lt;</a:t>
            </a:r>
            <a:r>
              <a:rPr lang="en-US" sz="800" dirty="0" err="1"/>
              <a:t>groupId</a:t>
            </a:r>
            <a:r>
              <a:rPr lang="en-US" sz="800" dirty="0"/>
              <a:t>&gt;</a:t>
            </a:r>
            <a:r>
              <a:rPr lang="en-US" sz="800" dirty="0" err="1"/>
              <a:t>com.sap.hana.cloud</a:t>
            </a:r>
            <a:r>
              <a:rPr lang="en-US" sz="800" dirty="0"/>
              <a:t>&lt;/</a:t>
            </a:r>
            <a:r>
              <a:rPr lang="en-US" sz="800" dirty="0" err="1"/>
              <a:t>groupId</a:t>
            </a:r>
            <a:r>
              <a:rPr lang="en-US" sz="800" dirty="0"/>
              <a:t>&gt;</a:t>
            </a:r>
          </a:p>
          <a:p>
            <a:r>
              <a:rPr lang="en-US" sz="800" dirty="0"/>
              <a:t>			&lt;</a:t>
            </a:r>
            <a:r>
              <a:rPr lang="en-US" sz="800" dirty="0" err="1"/>
              <a:t>artifactId</a:t>
            </a:r>
            <a:r>
              <a:rPr lang="en-US" sz="800" dirty="0"/>
              <a:t>&gt;spring-cloud-</a:t>
            </a:r>
            <a:r>
              <a:rPr lang="en-US" sz="800" dirty="0" err="1"/>
              <a:t>cloudfoundry</a:t>
            </a:r>
            <a:r>
              <a:rPr lang="en-US" sz="800" dirty="0"/>
              <a:t>-</a:t>
            </a:r>
            <a:r>
              <a:rPr lang="en-US" sz="800" dirty="0" err="1"/>
              <a:t>hana</a:t>
            </a:r>
            <a:r>
              <a:rPr lang="en-US" sz="800" dirty="0"/>
              <a:t>-service-connector&lt;/</a:t>
            </a:r>
            <a:r>
              <a:rPr lang="en-US" sz="800" dirty="0" err="1"/>
              <a:t>artifactId</a:t>
            </a:r>
            <a:r>
              <a:rPr lang="en-US" sz="800" dirty="0"/>
              <a:t>&gt;</a:t>
            </a:r>
          </a:p>
          <a:p>
            <a:r>
              <a:rPr lang="en-US" sz="800" dirty="0"/>
              <a:t>			&lt;version&gt;1.0.4.RELEASE&lt;/version&gt;</a:t>
            </a:r>
          </a:p>
          <a:p>
            <a:r>
              <a:rPr lang="en-US" sz="800" dirty="0"/>
              <a:t>		&lt;/dependency&gt;</a:t>
            </a:r>
          </a:p>
          <a:p>
            <a:r>
              <a:rPr lang="en-US" sz="800" dirty="0"/>
              <a:t>		&lt;dependency&gt;</a:t>
            </a:r>
          </a:p>
          <a:p>
            <a:r>
              <a:rPr lang="en-US" sz="800" dirty="0"/>
              <a:t>			&lt;</a:t>
            </a:r>
            <a:r>
              <a:rPr lang="en-US" sz="800" dirty="0" err="1"/>
              <a:t>groupId</a:t>
            </a:r>
            <a:r>
              <a:rPr lang="en-US" sz="800" dirty="0"/>
              <a:t>&gt;</a:t>
            </a:r>
            <a:r>
              <a:rPr lang="en-US" sz="800" dirty="0" err="1"/>
              <a:t>org.springframework.cloud</a:t>
            </a:r>
            <a:r>
              <a:rPr lang="en-US" sz="800" dirty="0"/>
              <a:t>&lt;/</a:t>
            </a:r>
            <a:r>
              <a:rPr lang="en-US" sz="800" dirty="0" err="1"/>
              <a:t>groupId</a:t>
            </a:r>
            <a:r>
              <a:rPr lang="en-US" sz="800" dirty="0"/>
              <a:t>&gt;</a:t>
            </a:r>
          </a:p>
          <a:p>
            <a:r>
              <a:rPr lang="en-US" sz="800" dirty="0"/>
              <a:t>			&lt;</a:t>
            </a:r>
            <a:r>
              <a:rPr lang="en-US" sz="800" dirty="0" err="1"/>
              <a:t>artifactId</a:t>
            </a:r>
            <a:r>
              <a:rPr lang="en-US" sz="800" dirty="0"/>
              <a:t>&gt;spring-cloud-spring-service-connector&lt;/</a:t>
            </a:r>
            <a:r>
              <a:rPr lang="en-US" sz="800" dirty="0" err="1"/>
              <a:t>artifactId</a:t>
            </a:r>
            <a:r>
              <a:rPr lang="en-US" sz="800" dirty="0"/>
              <a:t>&gt;</a:t>
            </a:r>
          </a:p>
          <a:p>
            <a:r>
              <a:rPr lang="en-US" sz="800" dirty="0"/>
              <a:t>			&lt;version&gt;1.2.2.RELEASE&lt;/version&gt;</a:t>
            </a:r>
          </a:p>
          <a:p>
            <a:r>
              <a:rPr lang="en-US" sz="800" dirty="0"/>
              <a:t>		&lt;/dependency&gt;</a:t>
            </a:r>
          </a:p>
          <a:p>
            <a:r>
              <a:rPr lang="en-US" sz="800" dirty="0"/>
              <a:t>		&lt;dependency&gt;</a:t>
            </a:r>
          </a:p>
          <a:p>
            <a:r>
              <a:rPr lang="en-US" sz="800" dirty="0"/>
              <a:t>			&lt;</a:t>
            </a:r>
            <a:r>
              <a:rPr lang="en-US" sz="800" dirty="0" err="1"/>
              <a:t>groupId</a:t>
            </a:r>
            <a:r>
              <a:rPr lang="en-US" sz="800" dirty="0"/>
              <a:t>&gt;</a:t>
            </a:r>
            <a:r>
              <a:rPr lang="en-US" sz="800" dirty="0" err="1"/>
              <a:t>com.sap.cloud.db.jdbc</a:t>
            </a:r>
            <a:r>
              <a:rPr lang="en-US" sz="800" dirty="0"/>
              <a:t>&lt;/</a:t>
            </a:r>
            <a:r>
              <a:rPr lang="en-US" sz="800" dirty="0" err="1"/>
              <a:t>groupId</a:t>
            </a:r>
            <a:r>
              <a:rPr lang="en-US" sz="800" dirty="0"/>
              <a:t>&gt;</a:t>
            </a:r>
          </a:p>
          <a:p>
            <a:r>
              <a:rPr lang="en-US" sz="800" dirty="0"/>
              <a:t>			&lt;</a:t>
            </a:r>
            <a:r>
              <a:rPr lang="en-US" sz="800" dirty="0" err="1"/>
              <a:t>artifactId</a:t>
            </a:r>
            <a:r>
              <a:rPr lang="en-US" sz="800" dirty="0"/>
              <a:t>&gt;</a:t>
            </a:r>
            <a:r>
              <a:rPr lang="en-US" sz="800" dirty="0" err="1"/>
              <a:t>ngdbc</a:t>
            </a:r>
            <a:r>
              <a:rPr lang="en-US" sz="800" dirty="0"/>
              <a:t>&lt;/</a:t>
            </a:r>
            <a:r>
              <a:rPr lang="en-US" sz="800" dirty="0" err="1"/>
              <a:t>artifactId</a:t>
            </a:r>
            <a:r>
              <a:rPr lang="en-US" sz="800" dirty="0"/>
              <a:t>&gt;</a:t>
            </a:r>
          </a:p>
          <a:p>
            <a:r>
              <a:rPr lang="en-US" sz="800" dirty="0"/>
              <a:t>			&lt;version&gt;2.3.55&lt;/version&gt;</a:t>
            </a:r>
          </a:p>
          <a:p>
            <a:r>
              <a:rPr lang="en-US" sz="800" dirty="0"/>
              <a:t>		&lt;/dependency&gt;</a:t>
            </a:r>
          </a:p>
          <a:p>
            <a:r>
              <a:rPr lang="en-US" sz="800" dirty="0"/>
              <a:t>		&lt;dependency&gt;</a:t>
            </a:r>
          </a:p>
          <a:p>
            <a:r>
              <a:rPr lang="en-US" sz="800" dirty="0"/>
              <a:t>				&lt;</a:t>
            </a:r>
            <a:r>
              <a:rPr lang="en-US" sz="800" dirty="0" err="1"/>
              <a:t>groupId</a:t>
            </a:r>
            <a:r>
              <a:rPr lang="en-US" sz="800" dirty="0"/>
              <a:t>&gt;</a:t>
            </a:r>
            <a:r>
              <a:rPr lang="en-US" sz="800" dirty="0" err="1"/>
              <a:t>net.sourceforge.argo</a:t>
            </a:r>
            <a:r>
              <a:rPr lang="en-US" sz="800" dirty="0"/>
              <a:t>&lt;/</a:t>
            </a:r>
            <a:r>
              <a:rPr lang="en-US" sz="800" dirty="0" err="1"/>
              <a:t>groupId</a:t>
            </a:r>
            <a:r>
              <a:rPr lang="en-US" sz="800" dirty="0"/>
              <a:t>&gt;</a:t>
            </a:r>
          </a:p>
          <a:p>
            <a:r>
              <a:rPr lang="en-US" sz="800" dirty="0"/>
              <a:t>				&lt;</a:t>
            </a:r>
            <a:r>
              <a:rPr lang="en-US" sz="800" dirty="0" err="1"/>
              <a:t>artifactId</a:t>
            </a:r>
            <a:r>
              <a:rPr lang="en-US" sz="800" dirty="0"/>
              <a:t>&gt;</a:t>
            </a:r>
            <a:r>
              <a:rPr lang="en-US" sz="800" dirty="0" err="1"/>
              <a:t>argo</a:t>
            </a:r>
            <a:r>
              <a:rPr lang="en-US" sz="800" dirty="0"/>
              <a:t>&lt;/</a:t>
            </a:r>
            <a:r>
              <a:rPr lang="en-US" sz="800" dirty="0" err="1"/>
              <a:t>artifactId</a:t>
            </a:r>
            <a:r>
              <a:rPr lang="en-US" sz="800" dirty="0"/>
              <a:t>&gt;</a:t>
            </a:r>
          </a:p>
          <a:p>
            <a:r>
              <a:rPr lang="en-US" sz="800" dirty="0"/>
              <a:t>				&lt;version&gt;3.39&lt;/version&gt;</a:t>
            </a:r>
          </a:p>
          <a:p>
            <a:r>
              <a:rPr lang="en-US" sz="800" dirty="0"/>
              <a:t>		&lt;/dependency&gt;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7D85BC-D142-46EC-9735-B19792DC2838}"/>
              </a:ext>
            </a:extLst>
          </p:cNvPr>
          <p:cNvSpPr/>
          <p:nvPr/>
        </p:nvSpPr>
        <p:spPr>
          <a:xfrm>
            <a:off x="655638" y="2182287"/>
            <a:ext cx="11098212" cy="333511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54719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4863</TotalTime>
  <Words>2289</Words>
  <Application>Microsoft Macintosh PowerPoint</Application>
  <PresentationFormat>Widescreen</PresentationFormat>
  <Paragraphs>319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굴림</vt:lpstr>
      <vt:lpstr>ＭＳ Ｐゴシック</vt:lpstr>
      <vt:lpstr>Arial</vt:lpstr>
      <vt:lpstr>Arial Regular</vt:lpstr>
      <vt:lpstr>Calibri</vt:lpstr>
      <vt:lpstr>Cambria</vt:lpstr>
      <vt:lpstr>Lato Medium</vt:lpstr>
      <vt:lpstr>Montserrat</vt:lpstr>
      <vt:lpstr>Open Sans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WHAT IS SAP HANA?</vt:lpstr>
      <vt:lpstr>WHAT IS HDI?</vt:lpstr>
      <vt:lpstr>HANDS-ON: CREATE HDI CONTAINER</vt:lpstr>
      <vt:lpstr>HANDS-ON: CREATE DB TABLE</vt:lpstr>
      <vt:lpstr>HANDS-ON: RUN AND TEST QUERY</vt:lpstr>
      <vt:lpstr>HANDS-ON: CREATE SPRING APP TO WORK WITH HDI</vt:lpstr>
      <vt:lpstr>CONTINUE…</vt:lpstr>
      <vt:lpstr>HANDS-ON: CONNECT TO VCAP_SERVICE</vt:lpstr>
      <vt:lpstr>PowerPoint Presentation</vt:lpstr>
      <vt:lpstr>SECURITY BASICS</vt:lpstr>
      <vt:lpstr>SECURITY ARCHITECTURE</vt:lpstr>
      <vt:lpstr>IDP AND UAA</vt:lpstr>
      <vt:lpstr>HANDS-ON: CREATE AN XSUAA SERVICE INSTANCE</vt:lpstr>
      <vt:lpstr>HANDS-ON: ADD SECURITY CODE TO JAVA APP</vt:lpstr>
      <vt:lpstr>CONTINUE…</vt:lpstr>
      <vt:lpstr>HANDS-ON: TEST THE APP IN POSTMAN</vt:lpstr>
      <vt:lpstr>WHAT IS NODE JS?</vt:lpstr>
      <vt:lpstr>WORKING WITH NPM</vt:lpstr>
      <vt:lpstr>HANDS-ON: NODE JS BASICS</vt:lpstr>
      <vt:lpstr>WHAT IS APP ROUTER?</vt:lpstr>
      <vt:lpstr>SEQUENCE OF CALLS</vt:lpstr>
      <vt:lpstr>HANDS-ON IMPLEMENTING APP ROUTER</vt:lpstr>
      <vt:lpstr>CONTINUE…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5716</cp:revision>
  <dcterms:created xsi:type="dcterms:W3CDTF">2020-10-03T07:29:13Z</dcterms:created>
  <dcterms:modified xsi:type="dcterms:W3CDTF">2021-02-08T17:38:58Z</dcterms:modified>
</cp:coreProperties>
</file>